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119"/>
  </p:notesMasterIdLst>
  <p:sldIdLst>
    <p:sldId id="405" r:id="rId2"/>
    <p:sldId id="345" r:id="rId3"/>
    <p:sldId id="437" r:id="rId4"/>
    <p:sldId id="436" r:id="rId5"/>
    <p:sldId id="406" r:id="rId6"/>
    <p:sldId id="416" r:id="rId7"/>
    <p:sldId id="417" r:id="rId8"/>
    <p:sldId id="418" r:id="rId9"/>
    <p:sldId id="303" r:id="rId10"/>
    <p:sldId id="342" r:id="rId11"/>
    <p:sldId id="412" r:id="rId12"/>
    <p:sldId id="413" r:id="rId13"/>
    <p:sldId id="344" r:id="rId14"/>
    <p:sldId id="415" r:id="rId15"/>
    <p:sldId id="394" r:id="rId16"/>
    <p:sldId id="424" r:id="rId17"/>
    <p:sldId id="352" r:id="rId18"/>
    <p:sldId id="402" r:id="rId19"/>
    <p:sldId id="429" r:id="rId20"/>
    <p:sldId id="633" r:id="rId21"/>
    <p:sldId id="353" r:id="rId22"/>
    <p:sldId id="452" r:id="rId23"/>
    <p:sldId id="433" r:id="rId24"/>
    <p:sldId id="434" r:id="rId25"/>
    <p:sldId id="354" r:id="rId26"/>
    <p:sldId id="355" r:id="rId27"/>
    <p:sldId id="393" r:id="rId28"/>
    <p:sldId id="445" r:id="rId29"/>
    <p:sldId id="356" r:id="rId30"/>
    <p:sldId id="357" r:id="rId31"/>
    <p:sldId id="358" r:id="rId32"/>
    <p:sldId id="360" r:id="rId33"/>
    <p:sldId id="627" r:id="rId34"/>
    <p:sldId id="628" r:id="rId35"/>
    <p:sldId id="629" r:id="rId36"/>
    <p:sldId id="630" r:id="rId37"/>
    <p:sldId id="631" r:id="rId38"/>
    <p:sldId id="632" r:id="rId39"/>
    <p:sldId id="305" r:id="rId40"/>
    <p:sldId id="450" r:id="rId41"/>
    <p:sldId id="451" r:id="rId42"/>
    <p:sldId id="306" r:id="rId43"/>
    <p:sldId id="328" r:id="rId44"/>
    <p:sldId id="329" r:id="rId45"/>
    <p:sldId id="330" r:id="rId46"/>
    <p:sldId id="331" r:id="rId47"/>
    <p:sldId id="332" r:id="rId48"/>
    <p:sldId id="333" r:id="rId49"/>
    <p:sldId id="334" r:id="rId50"/>
    <p:sldId id="624" r:id="rId51"/>
    <p:sldId id="625" r:id="rId52"/>
    <p:sldId id="361" r:id="rId53"/>
    <p:sldId id="263" r:id="rId54"/>
    <p:sldId id="291" r:id="rId55"/>
    <p:sldId id="359" r:id="rId56"/>
    <p:sldId id="453" r:id="rId57"/>
    <p:sldId id="327" r:id="rId58"/>
    <p:sldId id="260" r:id="rId59"/>
    <p:sldId id="288" r:id="rId60"/>
    <p:sldId id="292" r:id="rId61"/>
    <p:sldId id="289" r:id="rId62"/>
    <p:sldId id="309" r:id="rId63"/>
    <p:sldId id="340" r:id="rId64"/>
    <p:sldId id="439" r:id="rId65"/>
    <p:sldId id="440" r:id="rId66"/>
    <p:sldId id="298" r:id="rId67"/>
    <p:sldId id="316" r:id="rId68"/>
    <p:sldId id="441" r:id="rId69"/>
    <p:sldId id="362" r:id="rId70"/>
    <p:sldId id="363" r:id="rId71"/>
    <p:sldId id="459" r:id="rId72"/>
    <p:sldId id="365" r:id="rId73"/>
    <p:sldId id="442" r:id="rId74"/>
    <p:sldId id="307" r:id="rId75"/>
    <p:sldId id="310" r:id="rId76"/>
    <p:sldId id="337" r:id="rId77"/>
    <p:sldId id="341" r:id="rId78"/>
    <p:sldId id="463" r:id="rId79"/>
    <p:sldId id="311" r:id="rId80"/>
    <p:sldId id="299" r:id="rId81"/>
    <p:sldId id="460" r:id="rId82"/>
    <p:sldId id="308" r:id="rId83"/>
    <p:sldId id="464" r:id="rId84"/>
    <p:sldId id="465" r:id="rId85"/>
    <p:sldId id="461" r:id="rId86"/>
    <p:sldId id="462" r:id="rId87"/>
    <p:sldId id="366" r:id="rId88"/>
    <p:sldId id="367" r:id="rId89"/>
    <p:sldId id="339" r:id="rId90"/>
    <p:sldId id="444" r:id="rId91"/>
    <p:sldId id="369" r:id="rId92"/>
    <p:sldId id="371" r:id="rId93"/>
    <p:sldId id="372" r:id="rId94"/>
    <p:sldId id="403" r:id="rId95"/>
    <p:sldId id="374" r:id="rId96"/>
    <p:sldId id="283" r:id="rId97"/>
    <p:sldId id="290" r:id="rId98"/>
    <p:sldId id="446" r:id="rId99"/>
    <p:sldId id="447" r:id="rId100"/>
    <p:sldId id="448" r:id="rId101"/>
    <p:sldId id="466" r:id="rId102"/>
    <p:sldId id="449" r:id="rId103"/>
    <p:sldId id="455" r:id="rId104"/>
    <p:sldId id="456" r:id="rId105"/>
    <p:sldId id="619" r:id="rId106"/>
    <p:sldId id="588" r:id="rId107"/>
    <p:sldId id="590" r:id="rId108"/>
    <p:sldId id="611" r:id="rId109"/>
    <p:sldId id="589" r:id="rId110"/>
    <p:sldId id="592" r:id="rId111"/>
    <p:sldId id="593" r:id="rId112"/>
    <p:sldId id="594" r:id="rId113"/>
    <p:sldId id="602" r:id="rId114"/>
    <p:sldId id="603" r:id="rId115"/>
    <p:sldId id="620" r:id="rId116"/>
    <p:sldId id="621" r:id="rId117"/>
    <p:sldId id="622" r:id="rId118"/>
  </p:sldIdLst>
  <p:sldSz cx="9144000" cy="6858000" type="screen4x3"/>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25CC"/>
    <a:srgbClr val="51B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871" autoAdjust="0"/>
    <p:restoredTop sz="96860" autoAdjust="0"/>
  </p:normalViewPr>
  <p:slideViewPr>
    <p:cSldViewPr snapToGrid="0">
      <p:cViewPr varScale="1">
        <p:scale>
          <a:sx n="122" d="100"/>
          <a:sy n="122" d="100"/>
        </p:scale>
        <p:origin x="778" y="291"/>
      </p:cViewPr>
      <p:guideLst/>
    </p:cSldViewPr>
  </p:slideViewPr>
  <p:outlineViewPr>
    <p:cViewPr>
      <p:scale>
        <a:sx n="33" d="100"/>
        <a:sy n="33" d="100"/>
      </p:scale>
      <p:origin x="0" y="-9007"/>
    </p:cViewPr>
  </p:outlineViewPr>
  <p:notesTextViewPr>
    <p:cViewPr>
      <p:scale>
        <a:sx n="1" d="1"/>
        <a:sy n="1" d="1"/>
      </p:scale>
      <p:origin x="0" y="0"/>
    </p:cViewPr>
  </p:notesTextViewPr>
  <p:sorterViewPr>
    <p:cViewPr>
      <p:scale>
        <a:sx n="180" d="100"/>
        <a:sy n="180" d="100"/>
      </p:scale>
      <p:origin x="0" y="-62037"/>
    </p:cViewPr>
  </p:sorterViewPr>
  <p:notesViewPr>
    <p:cSldViewPr snapToGrid="0">
      <p:cViewPr varScale="1">
        <p:scale>
          <a:sx n="91" d="100"/>
          <a:sy n="91" d="100"/>
        </p:scale>
        <p:origin x="451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20:35:28.8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1390 0,'-48'0,"-228"10,86 1,135-5,-101 6,-509-13,670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20:35:34.2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1580 0,'-36'1,"-53"8,-11 1,22-1,19-3,40-3,0 2,-34 13,39-13,0 0,-1 0,1-1,-1-1,1-1,-20 2,11-5,1-1,0-1,-28-8,27 7,-1 0,1 2,-1 0,0 2,-28 2,17 4,23-3,1-2,-17 2,28-3,-19-1,1 2,0 0,-1 1,1 0,-28 9,28-7,0 0,0-2,-1 0,1-1,-1-1,-19-3,-13 2,-9 0,-67 2,53 11,72-11,0-1,0 0,0 1,0-1,0 1,0 0,0-1,1 1,-1 0,0 0,0 0,1 1,-1-1,1 0,-2 2,-3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20:35:38.0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1520 1 0,'-1519'12'0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20:35:43.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2671 1,'-457'9,"338"-8,-29 2,143-3,0 1,0 0,1 0,-1 1,1 0,-7 2,-20 7,-151 2,121-10,33 0,0 1,-49 15,-13 1,-226 24,248-35,-48 4,102-12,0 1,0 0,0 1,0 1,0 0,-13 6,15-6,0-1,-1-1,1 0,0 0,-1-1,1-1,0 0,-16-2,-13 0,28 2,-2 1,1-1,0-1,0 0,0-1,1-1,-22-5,16 2,-1 1,-1 1,1 1,-40 0,7-1,-88-14,135 18,1-1,0 1,0 1,0-1,0 1,0 0,0 0,0 0,0 1,0 0,1 0,-8 4,7-3,-1-1,1 1,-1-1,0-1,1 1,-1-1,0 1,0-2,-7 1,-10-1,16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A3148523-D2F0-42A3-8ED6-B58D7D5FF390}" type="datetimeFigureOut">
              <a:rPr lang="de-DE" smtClean="0"/>
              <a:t>16.03.2026</a:t>
            </a:fld>
            <a:endParaRPr lang="de-DE"/>
          </a:p>
        </p:txBody>
      </p:sp>
      <p:sp>
        <p:nvSpPr>
          <p:cNvPr id="4" name="Folienbildplatzhalt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65954B3-030C-482C-897F-403BC474EADC}" type="slidenum">
              <a:rPr lang="de-DE" smtClean="0"/>
              <a:t>‹Nr.›</a:t>
            </a:fld>
            <a:endParaRPr lang="de-DE"/>
          </a:p>
        </p:txBody>
      </p:sp>
    </p:spTree>
    <p:extLst>
      <p:ext uri="{BB962C8B-B14F-4D97-AF65-F5344CB8AC3E}">
        <p14:creationId xmlns:p14="http://schemas.microsoft.com/office/powerpoint/2010/main" val="553136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65954B3-030C-482C-897F-403BC474EADC}" type="slidenum">
              <a:rPr lang="de-DE" smtClean="0"/>
              <a:t>2</a:t>
            </a:fld>
            <a:endParaRPr lang="de-DE"/>
          </a:p>
        </p:txBody>
      </p:sp>
    </p:spTree>
    <p:extLst>
      <p:ext uri="{BB962C8B-B14F-4D97-AF65-F5344CB8AC3E}">
        <p14:creationId xmlns:p14="http://schemas.microsoft.com/office/powerpoint/2010/main" val="5421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5954B3-030C-482C-897F-403BC474EADC}" type="slidenum">
              <a:rPr lang="de-DE" smtClean="0"/>
              <a:t>94</a:t>
            </a:fld>
            <a:endParaRPr lang="de-DE"/>
          </a:p>
        </p:txBody>
      </p:sp>
    </p:spTree>
    <p:extLst>
      <p:ext uri="{BB962C8B-B14F-4D97-AF65-F5344CB8AC3E}">
        <p14:creationId xmlns:p14="http://schemas.microsoft.com/office/powerpoint/2010/main" val="315999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34FA8-5B31-0D1F-71ED-4F028217E446}"/>
              </a:ext>
            </a:extLst>
          </p:cNvPr>
          <p:cNvSpPr>
            <a:spLocks noGrp="1"/>
          </p:cNvSpPr>
          <p:nvPr>
            <p:ph type="ctrTitle"/>
          </p:nvPr>
        </p:nvSpPr>
        <p:spPr>
          <a:xfrm>
            <a:off x="1143000" y="1122363"/>
            <a:ext cx="6858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D347DB5C-39DE-B680-3513-81F280689FD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A8F400E-5756-49BD-22CB-177A389AA8B3}"/>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5" name="Fußzeilenplatzhalter 4">
            <a:extLst>
              <a:ext uri="{FF2B5EF4-FFF2-40B4-BE49-F238E27FC236}">
                <a16:creationId xmlns:a16="http://schemas.microsoft.com/office/drawing/2014/main" id="{725B70A4-49EB-780D-50D2-309E88648A50}"/>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FCB265A6-38FF-9C9F-DD55-42931FB464A8}"/>
              </a:ext>
            </a:extLst>
          </p:cNvPr>
          <p:cNvSpPr>
            <a:spLocks noGrp="1"/>
          </p:cNvSpPr>
          <p:nvPr>
            <p:ph type="sldNum" sz="quarter" idx="12"/>
          </p:nvPr>
        </p:nvSpPr>
        <p:spPr/>
        <p:txBody>
          <a:bodyPr/>
          <a:lstStyle/>
          <a:p>
            <a:fld id="{20730961-A792-448F-8853-147BFAC65948}" type="slidenum">
              <a:rPr lang="de-DE" smtClean="0"/>
              <a:t>‹Nr.›</a:t>
            </a:fld>
            <a:endParaRPr lang="de-DE" dirty="0"/>
          </a:p>
        </p:txBody>
      </p:sp>
    </p:spTree>
    <p:extLst>
      <p:ext uri="{BB962C8B-B14F-4D97-AF65-F5344CB8AC3E}">
        <p14:creationId xmlns:p14="http://schemas.microsoft.com/office/powerpoint/2010/main" val="70625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198D2-DFD1-DD89-B282-1E8C1E1F8EE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7793DA6-7C93-3363-D4A5-36A30F800A0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7FE1759-1A3B-457B-1EDB-380133201053}"/>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5" name="Fußzeilenplatzhalter 4">
            <a:extLst>
              <a:ext uri="{FF2B5EF4-FFF2-40B4-BE49-F238E27FC236}">
                <a16:creationId xmlns:a16="http://schemas.microsoft.com/office/drawing/2014/main" id="{7A2A00A2-80E3-FF1D-A2AC-D0DEF2C4B0F5}"/>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AFB0A6B1-CB8A-2EA0-E7A3-F9DD7DF7E70B}"/>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119740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C3241-200D-1821-37E1-6F992592A522}"/>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B7C1444-523A-9B7E-DAC3-E3AC2585536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43BE5E0-B2A0-31F3-2518-A8A8E9EA5BB7}"/>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5" name="Fußzeilenplatzhalter 4">
            <a:extLst>
              <a:ext uri="{FF2B5EF4-FFF2-40B4-BE49-F238E27FC236}">
                <a16:creationId xmlns:a16="http://schemas.microsoft.com/office/drawing/2014/main" id="{BB380E5F-2B31-A33D-1D56-9C67581BC6AD}"/>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F0A2841E-949A-AAE3-28EB-2A8FAA5F1BF9}"/>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232346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183D8-49F4-057B-3625-A79D2546012D}"/>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69287B7-1FD4-F7FD-E908-33864129C4B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44DE336-F942-66A9-762E-D76D40A8DB05}"/>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09112ED-716A-AD68-CF29-5A2EAB813F9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A292A2-445F-AC9A-7BE4-34D47F898BC8}"/>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92A8F12-745B-0164-95E6-F4933AE8D608}"/>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8" name="Fußzeilenplatzhalter 7">
            <a:extLst>
              <a:ext uri="{FF2B5EF4-FFF2-40B4-BE49-F238E27FC236}">
                <a16:creationId xmlns:a16="http://schemas.microsoft.com/office/drawing/2014/main" id="{9AA06E86-6769-5BD4-461A-1349673BF7B1}"/>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01033378-EEA9-373A-96B0-2D1831118CC7}"/>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38525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58A4-B995-D7D4-422C-F3BA2398E7B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3F179AD-9C80-9D1F-A021-747F48A91A7E}"/>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4" name="Fußzeilenplatzhalter 3">
            <a:extLst>
              <a:ext uri="{FF2B5EF4-FFF2-40B4-BE49-F238E27FC236}">
                <a16:creationId xmlns:a16="http://schemas.microsoft.com/office/drawing/2014/main" id="{8A315865-2B2B-35BE-5635-313CE2E16D25}"/>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D9856438-A090-9487-F600-CB6CC435C3E6}"/>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204492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358B312-9EC9-B400-90A2-5BA624529A9C}"/>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3" name="Fußzeilenplatzhalter 2">
            <a:extLst>
              <a:ext uri="{FF2B5EF4-FFF2-40B4-BE49-F238E27FC236}">
                <a16:creationId xmlns:a16="http://schemas.microsoft.com/office/drawing/2014/main" id="{B413F7D3-3DA3-0630-01DD-327CD302FAF9}"/>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704C5016-B29C-CB8B-7ACE-17D7B4F0F60D}"/>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178409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51811-B615-F427-DABA-C4CC05F4A7D2}"/>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8C25B7E-6C4C-3452-5FAE-BF56A463767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26D37A9-ADDF-FE00-E0E2-31B0F13D9C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B85CC2-1A52-8C25-8233-747659B9CB3F}"/>
              </a:ext>
            </a:extLst>
          </p:cNvPr>
          <p:cNvSpPr>
            <a:spLocks noGrp="1"/>
          </p:cNvSpPr>
          <p:nvPr>
            <p:ph type="dt" sz="half" idx="10"/>
          </p:nvPr>
        </p:nvSpPr>
        <p:spPr>
          <a:xfrm>
            <a:off x="628650" y="6356350"/>
            <a:ext cx="2057400" cy="365125"/>
          </a:xfrm>
          <a:prstGeom prst="rect">
            <a:avLst/>
          </a:prstGeom>
        </p:spPr>
        <p:txBody>
          <a:bodyPr/>
          <a:lstStyle/>
          <a:p>
            <a:endParaRPr lang="de-DE"/>
          </a:p>
        </p:txBody>
      </p:sp>
      <p:sp>
        <p:nvSpPr>
          <p:cNvPr id="6" name="Fußzeilenplatzhalter 5">
            <a:extLst>
              <a:ext uri="{FF2B5EF4-FFF2-40B4-BE49-F238E27FC236}">
                <a16:creationId xmlns:a16="http://schemas.microsoft.com/office/drawing/2014/main" id="{1232400D-6C66-F2CB-6798-56EEBA641817}"/>
              </a:ext>
            </a:extLst>
          </p:cNvPr>
          <p:cNvSpPr>
            <a:spLocks noGrp="1"/>
          </p:cNvSpPr>
          <p:nvPr>
            <p:ph type="ftr" sz="quarter" idx="11"/>
          </p:nvPr>
        </p:nvSpPr>
        <p:spPr>
          <a:xfrm>
            <a:off x="3028950" y="6356350"/>
            <a:ext cx="30861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87A986E-C429-1FFC-FEEB-40FCFDABE7B9}"/>
              </a:ext>
            </a:extLst>
          </p:cNvPr>
          <p:cNvSpPr>
            <a:spLocks noGrp="1"/>
          </p:cNvSpPr>
          <p:nvPr>
            <p:ph type="sldNum" sz="quarter" idx="12"/>
          </p:nvPr>
        </p:nvSpPr>
        <p:spPr/>
        <p:txBody>
          <a:bodyPr/>
          <a:lstStyle/>
          <a:p>
            <a:fld id="{20730961-A792-448F-8853-147BFAC65948}" type="slidenum">
              <a:rPr lang="de-DE" smtClean="0"/>
              <a:t>‹Nr.›</a:t>
            </a:fld>
            <a:endParaRPr lang="de-DE"/>
          </a:p>
        </p:txBody>
      </p:sp>
    </p:spTree>
    <p:extLst>
      <p:ext uri="{BB962C8B-B14F-4D97-AF65-F5344CB8AC3E}">
        <p14:creationId xmlns:p14="http://schemas.microsoft.com/office/powerpoint/2010/main" val="264759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B543F6E-C737-8956-A706-007ECDC705F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E35ADC9-BE92-A5DC-CBC5-427D0B6EAC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61DCF542-2405-2B54-ADD4-4D4CEE6EF6AD}"/>
              </a:ext>
            </a:extLst>
          </p:cNvPr>
          <p:cNvSpPr>
            <a:spLocks noGrp="1"/>
          </p:cNvSpPr>
          <p:nvPr>
            <p:ph type="sldNum" sz="quarter" idx="4"/>
          </p:nvPr>
        </p:nvSpPr>
        <p:spPr>
          <a:xfrm>
            <a:off x="6993153" y="5946775"/>
            <a:ext cx="20574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6EE1812-B850-4A05-AAF6-BF064D46CF12}" type="slidenum">
              <a:rPr lang="de-DE" smtClean="0"/>
              <a:pPr/>
              <a:t>‹Nr.›</a:t>
            </a:fld>
            <a:endParaRPr lang="de-DE" dirty="0"/>
          </a:p>
        </p:txBody>
      </p:sp>
      <p:sp>
        <p:nvSpPr>
          <p:cNvPr id="8" name="Rechteck 7">
            <a:extLst>
              <a:ext uri="{FF2B5EF4-FFF2-40B4-BE49-F238E27FC236}">
                <a16:creationId xmlns:a16="http://schemas.microsoft.com/office/drawing/2014/main" id="{0DF6DE6D-8F9D-233E-0F86-797FA2415AD4}"/>
              </a:ext>
            </a:extLst>
          </p:cNvPr>
          <p:cNvSpPr/>
          <p:nvPr userDrawn="1"/>
        </p:nvSpPr>
        <p:spPr>
          <a:xfrm>
            <a:off x="0" y="423026"/>
            <a:ext cx="436970" cy="1171105"/>
          </a:xfrm>
          <a:prstGeom prst="rect">
            <a:avLst/>
          </a:prstGeom>
          <a:solidFill>
            <a:srgbClr val="51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EABA74FD-73C7-A94E-C9C5-44A4E3FF1F7B}"/>
              </a:ext>
            </a:extLst>
          </p:cNvPr>
          <p:cNvSpPr/>
          <p:nvPr userDrawn="1"/>
        </p:nvSpPr>
        <p:spPr>
          <a:xfrm rot="16200000">
            <a:off x="4389439" y="2103437"/>
            <a:ext cx="365125" cy="9144000"/>
          </a:xfrm>
          <a:prstGeom prst="rect">
            <a:avLst/>
          </a:prstGeom>
          <a:solidFill>
            <a:srgbClr val="51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0E3AF5E3-6C94-16D9-4FFF-F9E8F24786F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01345" y="196832"/>
            <a:ext cx="978754" cy="484205"/>
          </a:xfrm>
          <a:prstGeom prst="rect">
            <a:avLst/>
          </a:prstGeom>
        </p:spPr>
      </p:pic>
    </p:spTree>
    <p:extLst>
      <p:ext uri="{BB962C8B-B14F-4D97-AF65-F5344CB8AC3E}">
        <p14:creationId xmlns:p14="http://schemas.microsoft.com/office/powerpoint/2010/main" val="35359737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3" r:id="rId5"/>
    <p:sldLayoutId id="2147483704" r:id="rId6"/>
    <p:sldLayoutId id="214748370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beck-online.beck.de/?typ=reference&amp;y=100&amp;g=KCANG" TargetMode="External"/><Relationship Id="rId2" Type="http://schemas.openxmlformats.org/officeDocument/2006/relationships/hyperlink" Target="https://beck-online.beck.de/?typ=reference&amp;y=100&amp;g=BTMG" TargetMode="External"/><Relationship Id="rId1" Type="http://schemas.openxmlformats.org/officeDocument/2006/relationships/slideLayout" Target="../slideLayouts/slideLayout6.xml"/><Relationship Id="rId5" Type="http://schemas.openxmlformats.org/officeDocument/2006/relationships/hyperlink" Target="https://beck-online.beck.de/?typ=reference&amp;y=100&amp;g=JOESCHG" TargetMode="External"/><Relationship Id="rId4" Type="http://schemas.openxmlformats.org/officeDocument/2006/relationships/hyperlink" Target="https://beck-online.beck.de/?typ=reference&amp;y=100&amp;g=MEDCA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beck-online.beck.de/?typ=reference&amp;y=100&amp;g=STGB"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beck-online.beck.de/?typ=reference&amp;y=100&amp;g=BGB&amp;p=1666"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73B1C-A6F3-23CB-4EE3-2B1D169ADA28}"/>
              </a:ext>
            </a:extLst>
          </p:cNvPr>
          <p:cNvSpPr>
            <a:spLocks noGrp="1"/>
          </p:cNvSpPr>
          <p:nvPr>
            <p:ph type="title"/>
          </p:nvPr>
        </p:nvSpPr>
        <p:spPr>
          <a:xfrm>
            <a:off x="1097121" y="1340768"/>
            <a:ext cx="7886700" cy="2016223"/>
          </a:xfrm>
        </p:spPr>
        <p:txBody>
          <a:bodyPr>
            <a:normAutofit/>
          </a:bodyPr>
          <a:lstStyle/>
          <a:p>
            <a:r>
              <a:rPr lang="de-DE" sz="2800" b="1" dirty="0">
                <a:latin typeface="+mn-lt"/>
              </a:rPr>
              <a:t>Die „Nebenfolgen“ im Jugendstrafrecht –</a:t>
            </a:r>
            <a:br>
              <a:rPr lang="de-DE" sz="2800" b="1" dirty="0">
                <a:latin typeface="+mn-lt"/>
              </a:rPr>
            </a:br>
            <a:r>
              <a:rPr lang="de-DE" sz="2800" b="1" dirty="0">
                <a:latin typeface="+mn-lt"/>
              </a:rPr>
              <a:t>mehr als Sozialstunden und Anti-Gewalt-Training</a:t>
            </a:r>
            <a:br>
              <a:rPr lang="de-DE" sz="2700" b="1" dirty="0"/>
            </a:br>
            <a:br>
              <a:rPr lang="de-DE" sz="2700" b="1" dirty="0"/>
            </a:br>
            <a:r>
              <a:rPr lang="de-DE" sz="2400" dirty="0">
                <a:latin typeface="+mn-lt"/>
              </a:rPr>
              <a:t>Welche Nebenfolgen gibt es und welche (un-)beabsichtigten Auswirkungen können diese haben?</a:t>
            </a:r>
            <a:endParaRPr lang="de-DE" sz="2400" dirty="0"/>
          </a:p>
        </p:txBody>
      </p:sp>
      <p:sp>
        <p:nvSpPr>
          <p:cNvPr id="4" name="Foliennummernplatzhalter 3">
            <a:extLst>
              <a:ext uri="{FF2B5EF4-FFF2-40B4-BE49-F238E27FC236}">
                <a16:creationId xmlns:a16="http://schemas.microsoft.com/office/drawing/2014/main" id="{28F7B3DF-7B05-BCC9-A705-277E2CE9D7AD}"/>
              </a:ext>
            </a:extLst>
          </p:cNvPr>
          <p:cNvSpPr>
            <a:spLocks noGrp="1"/>
          </p:cNvSpPr>
          <p:nvPr>
            <p:ph type="sldNum" sz="quarter" idx="12"/>
          </p:nvPr>
        </p:nvSpPr>
        <p:spPr/>
        <p:txBody>
          <a:bodyPr/>
          <a:lstStyle/>
          <a:p>
            <a:fld id="{20730961-A792-448F-8853-147BFAC65948}" type="slidenum">
              <a:rPr lang="de-DE" smtClean="0"/>
              <a:t>1</a:t>
            </a:fld>
            <a:endParaRPr lang="de-DE"/>
          </a:p>
        </p:txBody>
      </p:sp>
      <p:sp>
        <p:nvSpPr>
          <p:cNvPr id="5" name="Textfeld 4">
            <a:extLst>
              <a:ext uri="{FF2B5EF4-FFF2-40B4-BE49-F238E27FC236}">
                <a16:creationId xmlns:a16="http://schemas.microsoft.com/office/drawing/2014/main" id="{3D6F49A8-ADBA-1297-EFCA-FE0929783ED7}"/>
              </a:ext>
            </a:extLst>
          </p:cNvPr>
          <p:cNvSpPr txBox="1"/>
          <p:nvPr/>
        </p:nvSpPr>
        <p:spPr>
          <a:xfrm>
            <a:off x="1097120" y="5301208"/>
            <a:ext cx="7833187" cy="646331"/>
          </a:xfrm>
          <a:prstGeom prst="rect">
            <a:avLst/>
          </a:prstGeom>
          <a:noFill/>
        </p:spPr>
        <p:txBody>
          <a:bodyPr wrap="square" rtlCol="0">
            <a:spAutoFit/>
          </a:bodyPr>
          <a:lstStyle/>
          <a:p>
            <a:r>
              <a:rPr lang="de-DE" dirty="0"/>
              <a:t>März 2026                        Bernd Klippstein, Erster Staatsanwalt a.D., Freiburg i.Br.</a:t>
            </a:r>
          </a:p>
          <a:p>
            <a:pPr algn="r"/>
            <a:r>
              <a:rPr lang="de-DE" dirty="0">
                <a:solidFill>
                  <a:srgbClr val="1825CC"/>
                </a:solidFill>
              </a:rPr>
              <a:t>www.bernd-klippstein.de</a:t>
            </a:r>
          </a:p>
        </p:txBody>
      </p:sp>
      <p:sp>
        <p:nvSpPr>
          <p:cNvPr id="6" name="Rechteck 5">
            <a:extLst>
              <a:ext uri="{FF2B5EF4-FFF2-40B4-BE49-F238E27FC236}">
                <a16:creationId xmlns:a16="http://schemas.microsoft.com/office/drawing/2014/main" id="{CEFB8F70-770F-C7CF-F709-DBE84A627A3C}"/>
              </a:ext>
            </a:extLst>
          </p:cNvPr>
          <p:cNvSpPr/>
          <p:nvPr/>
        </p:nvSpPr>
        <p:spPr>
          <a:xfrm>
            <a:off x="0" y="332656"/>
            <a:ext cx="467544" cy="1296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6E25B6E4-C091-29A4-6E85-0D173F336364}"/>
              </a:ext>
            </a:extLst>
          </p:cNvPr>
          <p:cNvSpPr/>
          <p:nvPr/>
        </p:nvSpPr>
        <p:spPr>
          <a:xfrm>
            <a:off x="477554" y="1340768"/>
            <a:ext cx="432048" cy="1944216"/>
          </a:xfrm>
          <a:prstGeom prst="rect">
            <a:avLst/>
          </a:prstGeom>
          <a:solidFill>
            <a:srgbClr val="51B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05274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10</a:t>
            </a:fld>
            <a:endParaRPr lang="de-DE"/>
          </a:p>
        </p:txBody>
      </p:sp>
      <p:sp>
        <p:nvSpPr>
          <p:cNvPr id="3" name="Textfeld 2">
            <a:extLst>
              <a:ext uri="{FF2B5EF4-FFF2-40B4-BE49-F238E27FC236}">
                <a16:creationId xmlns:a16="http://schemas.microsoft.com/office/drawing/2014/main" id="{2E1115CE-C9C4-AAF5-A0CD-F417B1A99F5C}"/>
              </a:ext>
            </a:extLst>
          </p:cNvPr>
          <p:cNvSpPr txBox="1"/>
          <p:nvPr/>
        </p:nvSpPr>
        <p:spPr>
          <a:xfrm>
            <a:off x="755576" y="1124744"/>
            <a:ext cx="8064896" cy="1708160"/>
          </a:xfrm>
          <a:prstGeom prst="rect">
            <a:avLst/>
          </a:prstGeom>
          <a:noFill/>
        </p:spPr>
        <p:txBody>
          <a:bodyPr wrap="square">
            <a:spAutoFit/>
          </a:bodyPr>
          <a:lstStyle/>
          <a:p>
            <a:pPr>
              <a:spcAft>
                <a:spcPts val="600"/>
              </a:spcAft>
            </a:pP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 2 Abs. 2 Jugendgerichtsgesetz (JGG )</a:t>
            </a:r>
            <a:endParaRPr lang="de-DE" sz="180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endParaRPr lang="de-DE" sz="180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t>Die allgemeinen Vorschriften gelten nur, soweit in diesem Gesetz </a:t>
            </a:r>
            <a:b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br>
            <a: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t>nichts anderes bestimmt ist.</a:t>
            </a:r>
          </a:p>
          <a:p>
            <a:pPr>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6372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0AD02E6-9739-19AB-A113-E1D862CC31E8}"/>
              </a:ext>
            </a:extLst>
          </p:cNvPr>
          <p:cNvSpPr>
            <a:spLocks noGrp="1"/>
          </p:cNvSpPr>
          <p:nvPr>
            <p:ph type="sldNum" sz="quarter" idx="12"/>
          </p:nvPr>
        </p:nvSpPr>
        <p:spPr/>
        <p:txBody>
          <a:bodyPr/>
          <a:lstStyle/>
          <a:p>
            <a:fld id="{20730961-A792-448F-8853-147BFAC65948}" type="slidenum">
              <a:rPr lang="de-DE" smtClean="0"/>
              <a:t>100</a:t>
            </a:fld>
            <a:endParaRPr lang="de-DE"/>
          </a:p>
        </p:txBody>
      </p:sp>
      <p:sp>
        <p:nvSpPr>
          <p:cNvPr id="3" name="Textfeld 2">
            <a:extLst>
              <a:ext uri="{FF2B5EF4-FFF2-40B4-BE49-F238E27FC236}">
                <a16:creationId xmlns:a16="http://schemas.microsoft.com/office/drawing/2014/main" id="{13EF7F0D-3E78-2461-BC51-D4550AA073AE}"/>
              </a:ext>
            </a:extLst>
          </p:cNvPr>
          <p:cNvSpPr txBox="1"/>
          <p:nvPr/>
        </p:nvSpPr>
        <p:spPr>
          <a:xfrm>
            <a:off x="731406" y="729716"/>
            <a:ext cx="7200800" cy="5324535"/>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Konstellationen bei Strafbefehlen gegen Heranwachsende</a:t>
            </a:r>
          </a:p>
          <a:p>
            <a:endParaRPr lang="de-DE" sz="2000" b="1" dirty="0">
              <a:latin typeface="Arial" panose="020B0604020202020204" pitchFamily="34" charset="0"/>
              <a:cs typeface="Arial" panose="020B0604020202020204" pitchFamily="34" charset="0"/>
            </a:endParaRPr>
          </a:p>
          <a:p>
            <a:endParaRPr lang="de-DE" sz="2000" b="1" dirty="0">
              <a:latin typeface="Arial" panose="020B0604020202020204" pitchFamily="34" charset="0"/>
              <a:cs typeface="Arial" panose="020B0604020202020204" pitchFamily="34" charset="0"/>
            </a:endParaRPr>
          </a:p>
          <a:p>
            <a:r>
              <a:rPr lang="de-DE" sz="2000" dirty="0">
                <a:solidFill>
                  <a:srgbClr val="FF0000"/>
                </a:solidFill>
                <a:latin typeface="Arial" panose="020B0604020202020204" pitchFamily="34" charset="0"/>
                <a:cs typeface="Arial" panose="020B0604020202020204" pitchFamily="34" charset="0"/>
              </a:rPr>
              <a:t>Strafbefehl bedeutet immer Anwendung von Erwachsenenstrafrecht!</a:t>
            </a:r>
          </a:p>
          <a:p>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Das Jugendgericht erlässt den Strafbefehl  </a:t>
            </a:r>
          </a:p>
          <a:p>
            <a:pPr marL="742950" lvl="1"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kein Einspruch innerhalb von zwei Wochen: SB wird rechtskräftig</a:t>
            </a:r>
          </a:p>
          <a:p>
            <a:pPr marL="742950" lvl="1"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Einspruch: es kommt zur Verhandlung, in der das Jugendgericht auch darüber entscheidet, ob Erwachsenen- oder Jugendstrafrecht angewendet wird </a:t>
            </a:r>
          </a:p>
          <a:p>
            <a:pPr marL="0" lvl="1"/>
            <a:r>
              <a:rPr lang="de-DE" sz="2000" dirty="0">
                <a:solidFill>
                  <a:srgbClr val="0070C0"/>
                </a:solidFill>
                <a:latin typeface="Arial" panose="020B0604020202020204" pitchFamily="34" charset="0"/>
                <a:cs typeface="Arial" panose="020B0604020202020204" pitchFamily="34" charset="0"/>
              </a:rPr>
              <a:t>oder</a:t>
            </a: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Das Jugendgericht erlässt den SB nicht, sondern beraumt Termin zur Hauptverhandlung an (§ 408 II StPO)</a:t>
            </a: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0295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EA9D514-CB21-FBFD-A5A9-4C46C99E3E59}"/>
              </a:ext>
            </a:extLst>
          </p:cNvPr>
          <p:cNvSpPr>
            <a:spLocks noGrp="1"/>
          </p:cNvSpPr>
          <p:nvPr>
            <p:ph type="sldNum" sz="quarter" idx="12"/>
          </p:nvPr>
        </p:nvSpPr>
        <p:spPr/>
        <p:txBody>
          <a:bodyPr/>
          <a:lstStyle/>
          <a:p>
            <a:fld id="{20730961-A792-448F-8853-147BFAC65948}" type="slidenum">
              <a:rPr lang="de-DE" smtClean="0"/>
              <a:t>101</a:t>
            </a:fld>
            <a:endParaRPr lang="de-DE"/>
          </a:p>
        </p:txBody>
      </p:sp>
      <p:sp>
        <p:nvSpPr>
          <p:cNvPr id="4" name="Textfeld 3">
            <a:extLst>
              <a:ext uri="{FF2B5EF4-FFF2-40B4-BE49-F238E27FC236}">
                <a16:creationId xmlns:a16="http://schemas.microsoft.com/office/drawing/2014/main" id="{907E954E-5FE6-A016-4A59-649E8C216EDC}"/>
              </a:ext>
            </a:extLst>
          </p:cNvPr>
          <p:cNvSpPr txBox="1"/>
          <p:nvPr/>
        </p:nvSpPr>
        <p:spPr>
          <a:xfrm>
            <a:off x="806823" y="1781326"/>
            <a:ext cx="7530354" cy="2862322"/>
          </a:xfrm>
          <a:prstGeom prst="rect">
            <a:avLst/>
          </a:prstGeom>
          <a:noFill/>
        </p:spPr>
        <p:txBody>
          <a:bodyPr wrap="square">
            <a:spAutoFit/>
          </a:bodyPr>
          <a:lstStyle/>
          <a:p>
            <a:r>
              <a:rPr lang="de-DE" sz="2000" dirty="0">
                <a:latin typeface="Arial" panose="020B0604020202020204" pitchFamily="34" charset="0"/>
                <a:cs typeface="Arial" panose="020B0604020202020204" pitchFamily="34" charset="0"/>
              </a:rPr>
              <a:t>Wenn d. angeklagte Heranwachsende dann (also nach ursprünglichem Strafbefehlsantrag) nicht zum Hauptverhandlungstermin erscheint, wird oft ein Strafbefehl beantragt und erlassen. </a:t>
            </a:r>
          </a:p>
          <a:p>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Gegen diesen Strafbefehl ist dann wieder Einspruch möglich ist. </a:t>
            </a:r>
          </a:p>
          <a:p>
            <a:endParaRPr lang="de-DE" sz="2000" dirty="0">
              <a:solidFill>
                <a:srgbClr val="FF0000"/>
              </a:solidFill>
              <a:latin typeface="Arial" panose="020B0604020202020204" pitchFamily="34" charset="0"/>
              <a:cs typeface="Arial" panose="020B0604020202020204" pitchFamily="34" charset="0"/>
            </a:endParaRPr>
          </a:p>
          <a:p>
            <a:r>
              <a:rPr lang="de-DE" sz="2000" dirty="0">
                <a:solidFill>
                  <a:srgbClr val="FF0000"/>
                </a:solidFill>
                <a:latin typeface="Arial" panose="020B0604020202020204" pitchFamily="34" charset="0"/>
                <a:cs typeface="Arial" panose="020B0604020202020204" pitchFamily="34" charset="0"/>
              </a:rPr>
              <a:t>Im Jugendstrafverfahren ist das unzulässig, allerdings gibt es viele Gerichte, die das machen.</a:t>
            </a:r>
          </a:p>
        </p:txBody>
      </p:sp>
    </p:spTree>
    <p:extLst>
      <p:ext uri="{BB962C8B-B14F-4D97-AF65-F5344CB8AC3E}">
        <p14:creationId xmlns:p14="http://schemas.microsoft.com/office/powerpoint/2010/main" val="2195403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E199B2F-F28E-5AC5-1DFC-55419B5E1426}"/>
              </a:ext>
            </a:extLst>
          </p:cNvPr>
          <p:cNvSpPr>
            <a:spLocks noGrp="1"/>
          </p:cNvSpPr>
          <p:nvPr>
            <p:ph type="sldNum" sz="quarter" idx="12"/>
          </p:nvPr>
        </p:nvSpPr>
        <p:spPr/>
        <p:txBody>
          <a:bodyPr/>
          <a:lstStyle/>
          <a:p>
            <a:fld id="{20730961-A792-448F-8853-147BFAC65948}" type="slidenum">
              <a:rPr lang="de-DE" smtClean="0"/>
              <a:t>102</a:t>
            </a:fld>
            <a:endParaRPr lang="de-DE"/>
          </a:p>
        </p:txBody>
      </p:sp>
      <p:sp>
        <p:nvSpPr>
          <p:cNvPr id="3" name="Textfeld 2">
            <a:extLst>
              <a:ext uri="{FF2B5EF4-FFF2-40B4-BE49-F238E27FC236}">
                <a16:creationId xmlns:a16="http://schemas.microsoft.com/office/drawing/2014/main" id="{D044506C-DFEF-D837-2FB0-8D363291783B}"/>
              </a:ext>
            </a:extLst>
          </p:cNvPr>
          <p:cNvSpPr txBox="1"/>
          <p:nvPr/>
        </p:nvSpPr>
        <p:spPr>
          <a:xfrm>
            <a:off x="742420" y="546100"/>
            <a:ext cx="7812868" cy="6247864"/>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Um zu entscheiden, ob Jugend- oder Erwachsenenstrafrecht anzuwenden ist, muss geprüft und festgestellt werden (§ 105 JGG), ob </a:t>
            </a:r>
          </a:p>
          <a:p>
            <a:endParaRPr lang="de-DE" sz="2000" dirty="0">
              <a:latin typeface="Arial" panose="020B0604020202020204" pitchFamily="34" charset="0"/>
              <a:cs typeface="Arial" panose="020B0604020202020204" pitchFamily="34" charset="0"/>
            </a:endParaRPr>
          </a:p>
          <a:p>
            <a:pPr marL="358775" indent="-358775">
              <a:buFontTx/>
              <a:buChar char="-"/>
              <a:tabLst>
                <a:tab pos="358775" algn="l"/>
              </a:tabLst>
            </a:pPr>
            <a:r>
              <a:rPr lang="de-DE" sz="2000" dirty="0">
                <a:latin typeface="Arial" panose="020B0604020202020204" pitchFamily="34" charset="0"/>
                <a:cs typeface="Arial" panose="020B0604020202020204" pitchFamily="34" charset="0"/>
              </a:rPr>
              <a:t>die Gesamtwürdigung der Persönlichkeit des Täters bei Berücksichtigung auch der Umweltbedingungen ergibt, dass er zur Zeit der Tat nach seiner sittlichen und geistigen Entwicklung noch einem Jugendlichen gleichstand, oder </a:t>
            </a:r>
          </a:p>
          <a:p>
            <a:pPr marL="358775" indent="-358775">
              <a:buFontTx/>
              <a:buChar char="-"/>
              <a:tabLst>
                <a:tab pos="358775" algn="l"/>
              </a:tabLst>
            </a:pPr>
            <a:r>
              <a:rPr lang="de-DE" sz="2000" dirty="0">
                <a:latin typeface="Arial" panose="020B0604020202020204" pitchFamily="34" charset="0"/>
                <a:cs typeface="Arial" panose="020B0604020202020204" pitchFamily="34" charset="0"/>
              </a:rPr>
              <a:t>es sich nach der Art, den Umständen oder den Beweggründen der Tat um eine Jugendverfehlung handelt.</a:t>
            </a:r>
          </a:p>
          <a:p>
            <a:endParaRPr lang="de-DE" sz="2000" dirty="0">
              <a:solidFill>
                <a:srgbClr val="FF0000"/>
              </a:solidFill>
              <a:latin typeface="Arial" panose="020B0604020202020204" pitchFamily="34" charset="0"/>
              <a:cs typeface="Arial" panose="020B0604020202020204" pitchFamily="34" charset="0"/>
            </a:endParaRPr>
          </a:p>
          <a:p>
            <a:r>
              <a:rPr lang="de-DE" sz="2000" dirty="0">
                <a:solidFill>
                  <a:srgbClr val="FF0000"/>
                </a:solidFill>
                <a:latin typeface="Arial" panose="020B0604020202020204" pitchFamily="34" charset="0"/>
                <a:cs typeface="Arial" panose="020B0604020202020204" pitchFamily="34" charset="0"/>
              </a:rPr>
              <a:t>Es gibt kein Regel- Ausnahmeverhältnis zwischen Jugend- und Erwachsenenstrafrecht. Wenn die Voraussetzungen für die Anwendung von Jugendstrafrecht vorliegen, muss es angewendet werden.</a:t>
            </a:r>
          </a:p>
          <a:p>
            <a:endParaRPr lang="de-DE" sz="2000" dirty="0">
              <a:solidFill>
                <a:srgbClr val="0070C0"/>
              </a:solidFill>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Der Umfang der Ermittlungen ist in § 43 JGG festgelegt.</a:t>
            </a:r>
          </a:p>
          <a:p>
            <a:endParaRPr lang="de-DE" sz="2000" b="1"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Daran fehlt es regelmäßig.</a:t>
            </a:r>
          </a:p>
          <a:p>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184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CAC94-20ED-E57C-B1D5-EADECFE5BC3F}"/>
              </a:ext>
            </a:extLst>
          </p:cNvPr>
          <p:cNvSpPr>
            <a:spLocks noGrp="1"/>
          </p:cNvSpPr>
          <p:nvPr>
            <p:ph type="title"/>
          </p:nvPr>
        </p:nvSpPr>
        <p:spPr/>
        <p:txBody>
          <a:bodyPr/>
          <a:lstStyle/>
          <a:p>
            <a:r>
              <a:rPr lang="de-DE" sz="2400" b="1" dirty="0">
                <a:latin typeface="Arial" panose="020B0604020202020204" pitchFamily="34" charset="0"/>
                <a:cs typeface="Arial" panose="020B0604020202020204" pitchFamily="34" charset="0"/>
              </a:rPr>
              <a:t>Strafmakel</a:t>
            </a:r>
            <a:r>
              <a:rPr lang="de-DE" dirty="0"/>
              <a:t>                          </a:t>
            </a:r>
            <a:r>
              <a:rPr lang="de-DE" b="1" baseline="30000" dirty="0">
                <a:solidFill>
                  <a:srgbClr val="FF0000"/>
                </a:solidFill>
              </a:rPr>
              <a:t>Besonderheit</a:t>
            </a:r>
            <a:endParaRPr lang="de-DE" dirty="0"/>
          </a:p>
        </p:txBody>
      </p:sp>
      <p:sp>
        <p:nvSpPr>
          <p:cNvPr id="3" name="Inhaltsplatzhalter 2">
            <a:extLst>
              <a:ext uri="{FF2B5EF4-FFF2-40B4-BE49-F238E27FC236}">
                <a16:creationId xmlns:a16="http://schemas.microsoft.com/office/drawing/2014/main" id="{9202E447-9534-4E14-AC2C-5990BDD8FD2B}"/>
              </a:ext>
            </a:extLst>
          </p:cNvPr>
          <p:cNvSpPr>
            <a:spLocks noGrp="1"/>
          </p:cNvSpPr>
          <p:nvPr>
            <p:ph idx="1"/>
          </p:nvPr>
        </p:nvSpPr>
        <p:spPr/>
        <p:txBody>
          <a:bodyPr>
            <a:normAutofit/>
          </a:bodyPr>
          <a:lstStyle/>
          <a:p>
            <a:pPr marL="0" indent="0">
              <a:lnSpc>
                <a:spcPct val="100000"/>
              </a:lnSpc>
              <a:buNone/>
            </a:pPr>
            <a:endParaRPr lang="de-DE" sz="1800" b="1" dirty="0">
              <a:latin typeface="Arial" panose="020B0604020202020204" pitchFamily="34" charset="0"/>
              <a:cs typeface="Arial" panose="020B0604020202020204" pitchFamily="34" charset="0"/>
            </a:endParaRPr>
          </a:p>
          <a:p>
            <a:pPr marL="0" indent="0">
              <a:lnSpc>
                <a:spcPct val="100000"/>
              </a:lnSpc>
              <a:buNone/>
            </a:pPr>
            <a:r>
              <a:rPr lang="de-DE" sz="1800" b="1" dirty="0">
                <a:latin typeface="Arial" panose="020B0604020202020204" pitchFamily="34" charset="0"/>
                <a:cs typeface="Arial" panose="020B0604020202020204" pitchFamily="34" charset="0"/>
              </a:rPr>
              <a:t>§ 100</a:t>
            </a:r>
            <a:r>
              <a:rPr lang="de-DE" sz="1800" b="1" baseline="30000" dirty="0">
                <a:latin typeface="Arial" panose="020B0604020202020204" pitchFamily="34" charset="0"/>
                <a:cs typeface="Arial" panose="020B0604020202020204" pitchFamily="34" charset="0"/>
              </a:rPr>
              <a:t> </a:t>
            </a:r>
            <a:r>
              <a:rPr lang="de-DE" sz="1800" b="1" dirty="0">
                <a:latin typeface="Arial" panose="020B0604020202020204" pitchFamily="34" charset="0"/>
                <a:cs typeface="Arial" panose="020B0604020202020204" pitchFamily="34" charset="0"/>
              </a:rPr>
              <a:t> JGG Beseitigung des Strafmakels nach </a:t>
            </a:r>
            <a:r>
              <a:rPr lang="de-DE" sz="1800" b="1" dirty="0" err="1">
                <a:latin typeface="Arial" panose="020B0604020202020204" pitchFamily="34" charset="0"/>
                <a:cs typeface="Arial" panose="020B0604020202020204" pitchFamily="34" charset="0"/>
              </a:rPr>
              <a:t>Erlaß</a:t>
            </a:r>
            <a:r>
              <a:rPr lang="de-DE" sz="1800" b="1" dirty="0">
                <a:latin typeface="Arial" panose="020B0604020202020204" pitchFamily="34" charset="0"/>
                <a:cs typeface="Arial" panose="020B0604020202020204" pitchFamily="34" charset="0"/>
              </a:rPr>
              <a:t> einer Strafe oder eines Strafrestes</a:t>
            </a:r>
          </a:p>
          <a:p>
            <a:pPr marL="0" indent="0">
              <a:lnSpc>
                <a:spcPct val="100000"/>
              </a:lnSpc>
              <a:buNone/>
            </a:pPr>
            <a:r>
              <a:rPr lang="de-DE" sz="1800" dirty="0">
                <a:latin typeface="Arial" panose="020B0604020202020204" pitchFamily="34" charset="0"/>
                <a:cs typeface="Arial" panose="020B0604020202020204" pitchFamily="34" charset="0"/>
              </a:rPr>
              <a:t>Wird die Strafe oder ein Strafrest bei Verurteilung zu nicht mehr als zwei Jahren Jugendstrafe nach Aussetzung zur Bewährung erlassen, so erklärt der Richter zugleich den Strafmakel als beseitigt. Dies gilt nicht, wenn es sich um eine Verurteilung nach den §§ 174 bis 180 oder 182 des Strafgesetzbuches handelt. </a:t>
            </a:r>
          </a:p>
          <a:p>
            <a:pPr marL="0" indent="0">
              <a:buNone/>
            </a:pPr>
            <a:endParaRPr lang="de-DE" sz="18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77A255D9-91A7-BC86-71BE-54D04B70125E}"/>
              </a:ext>
            </a:extLst>
          </p:cNvPr>
          <p:cNvSpPr>
            <a:spLocks noGrp="1"/>
          </p:cNvSpPr>
          <p:nvPr>
            <p:ph type="sldNum" sz="quarter" idx="12"/>
          </p:nvPr>
        </p:nvSpPr>
        <p:spPr/>
        <p:txBody>
          <a:bodyPr/>
          <a:lstStyle/>
          <a:p>
            <a:fld id="{20730961-A792-448F-8853-147BFAC65948}" type="slidenum">
              <a:rPr lang="de-DE" smtClean="0"/>
              <a:t>103</a:t>
            </a:fld>
            <a:endParaRPr lang="de-DE"/>
          </a:p>
        </p:txBody>
      </p:sp>
    </p:spTree>
    <p:extLst>
      <p:ext uri="{BB962C8B-B14F-4D97-AF65-F5344CB8AC3E}">
        <p14:creationId xmlns:p14="http://schemas.microsoft.com/office/powerpoint/2010/main" val="377875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0D76BE-6E0A-BD30-08C5-5AFAB9FB299A}"/>
              </a:ext>
            </a:extLst>
          </p:cNvPr>
          <p:cNvSpPr>
            <a:spLocks noGrp="1"/>
          </p:cNvSpPr>
          <p:nvPr>
            <p:ph idx="1"/>
          </p:nvPr>
        </p:nvSpPr>
        <p:spPr>
          <a:xfrm>
            <a:off x="737707" y="1091588"/>
            <a:ext cx="7886700" cy="4351338"/>
          </a:xfrm>
        </p:spPr>
        <p:txBody>
          <a:bodyPr>
            <a:normAutofit/>
          </a:bodyPr>
          <a:lstStyle/>
          <a:p>
            <a:pPr marL="0" indent="0">
              <a:lnSpc>
                <a:spcPct val="120000"/>
              </a:lnSpc>
              <a:buNone/>
            </a:pPr>
            <a:r>
              <a:rPr lang="de-DE" sz="1800" b="1" dirty="0">
                <a:latin typeface="Arial" panose="020B0604020202020204" pitchFamily="34" charset="0"/>
                <a:cs typeface="Arial" panose="020B0604020202020204" pitchFamily="34" charset="0"/>
              </a:rPr>
              <a:t>§ 97</a:t>
            </a:r>
            <a:r>
              <a:rPr lang="de-DE" sz="1800" b="1" baseline="30000" dirty="0">
                <a:latin typeface="Arial" panose="020B0604020202020204" pitchFamily="34" charset="0"/>
                <a:cs typeface="Arial" panose="020B0604020202020204" pitchFamily="34" charset="0"/>
              </a:rPr>
              <a:t> </a:t>
            </a:r>
            <a:r>
              <a:rPr lang="de-DE" sz="1800" b="1" dirty="0">
                <a:latin typeface="Arial" panose="020B0604020202020204" pitchFamily="34" charset="0"/>
                <a:cs typeface="Arial" panose="020B0604020202020204" pitchFamily="34" charset="0"/>
              </a:rPr>
              <a:t> JGG   Beseitigung des Strafmakels durch Richterspruch</a:t>
            </a:r>
          </a:p>
          <a:p>
            <a:pPr marL="360363" indent="-360363">
              <a:lnSpc>
                <a:spcPct val="120000"/>
              </a:lnSpc>
              <a:buNone/>
            </a:pPr>
            <a:r>
              <a:rPr lang="de-DE" sz="1800" dirty="0">
                <a:latin typeface="Arial" panose="020B0604020202020204" pitchFamily="34" charset="0"/>
                <a:cs typeface="Arial" panose="020B0604020202020204" pitchFamily="34" charset="0"/>
              </a:rPr>
              <a:t>(1) 	Hat der Jugendrichter die Überzeugung erlangt, </a:t>
            </a:r>
            <a:r>
              <a:rPr lang="de-DE" sz="1800" dirty="0" err="1">
                <a:latin typeface="Arial" panose="020B0604020202020204" pitchFamily="34" charset="0"/>
                <a:cs typeface="Arial" panose="020B0604020202020204" pitchFamily="34" charset="0"/>
              </a:rPr>
              <a:t>daß</a:t>
            </a:r>
            <a:r>
              <a:rPr lang="de-DE" sz="1800" dirty="0">
                <a:latin typeface="Arial" panose="020B0604020202020204" pitchFamily="34" charset="0"/>
                <a:cs typeface="Arial" panose="020B0604020202020204" pitchFamily="34" charset="0"/>
              </a:rPr>
              <a:t> sich ein zu Jugendstrafe verurteilter Jugendlicher durch einwandfreie Führung als rechtschaffener Mensch erwiesen hat, so erklärt er von Amts wegen oder auf Antrag des Verurteilten, des Erziehungsberechtigten oder des gesetzlichen Vertreters den Strafmakel als beseitigt. Dies kann auch auf Antrag des Staatsanwalts oder, wenn der Verurteilte im Zeitpunkt der Antragstellung noch minderjährig ist, auf Antrag des Vertreters der Jugendgerichtshilfe geschehen. Die Erklärung ist unzulässig, wenn es sich um eine Verurteilung nach den §§ 174 bis 180 oder 182 des Strafgesetzbuches handelt. </a:t>
            </a:r>
          </a:p>
          <a:p>
            <a:pPr marL="360363" indent="-360363">
              <a:lnSpc>
                <a:spcPct val="120000"/>
              </a:lnSpc>
              <a:buNone/>
            </a:pPr>
            <a:r>
              <a:rPr lang="de-DE" sz="1800" dirty="0">
                <a:latin typeface="Arial" panose="020B0604020202020204" pitchFamily="34" charset="0"/>
                <a:cs typeface="Arial" panose="020B0604020202020204" pitchFamily="34" charset="0"/>
              </a:rPr>
              <a:t>(2) 	…</a:t>
            </a:r>
          </a:p>
          <a:p>
            <a:endParaRPr lang="de-DE" sz="18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80D22F25-0DCB-C07B-63F2-76DBEBB74787}"/>
              </a:ext>
            </a:extLst>
          </p:cNvPr>
          <p:cNvSpPr>
            <a:spLocks noGrp="1"/>
          </p:cNvSpPr>
          <p:nvPr>
            <p:ph type="sldNum" sz="quarter" idx="12"/>
          </p:nvPr>
        </p:nvSpPr>
        <p:spPr/>
        <p:txBody>
          <a:bodyPr/>
          <a:lstStyle/>
          <a:p>
            <a:fld id="{20730961-A792-448F-8853-147BFAC65948}" type="slidenum">
              <a:rPr lang="de-DE" smtClean="0"/>
              <a:t>104</a:t>
            </a:fld>
            <a:endParaRPr lang="de-DE"/>
          </a:p>
        </p:txBody>
      </p:sp>
    </p:spTree>
    <p:extLst>
      <p:ext uri="{BB962C8B-B14F-4D97-AF65-F5344CB8AC3E}">
        <p14:creationId xmlns:p14="http://schemas.microsoft.com/office/powerpoint/2010/main" val="2833448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CC11032-A13D-23DC-F858-5964DBA33930}"/>
              </a:ext>
            </a:extLst>
          </p:cNvPr>
          <p:cNvSpPr>
            <a:spLocks noGrp="1"/>
          </p:cNvSpPr>
          <p:nvPr>
            <p:ph type="sldNum" sz="quarter" idx="12"/>
          </p:nvPr>
        </p:nvSpPr>
        <p:spPr/>
        <p:txBody>
          <a:bodyPr/>
          <a:lstStyle/>
          <a:p>
            <a:fld id="{20730961-A792-448F-8853-147BFAC65948}" type="slidenum">
              <a:rPr lang="de-DE" smtClean="0"/>
              <a:t>105</a:t>
            </a:fld>
            <a:endParaRPr lang="de-DE"/>
          </a:p>
        </p:txBody>
      </p:sp>
      <p:sp>
        <p:nvSpPr>
          <p:cNvPr id="4" name="Textfeld 3">
            <a:extLst>
              <a:ext uri="{FF2B5EF4-FFF2-40B4-BE49-F238E27FC236}">
                <a16:creationId xmlns:a16="http://schemas.microsoft.com/office/drawing/2014/main" id="{33D41956-F965-CE30-3170-00F513ED1B62}"/>
              </a:ext>
            </a:extLst>
          </p:cNvPr>
          <p:cNvSpPr txBox="1"/>
          <p:nvPr/>
        </p:nvSpPr>
        <p:spPr>
          <a:xfrm>
            <a:off x="1801504" y="2033516"/>
            <a:ext cx="3400290" cy="461665"/>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Fragen aus der Praxis</a:t>
            </a:r>
          </a:p>
        </p:txBody>
      </p:sp>
    </p:spTree>
    <p:extLst>
      <p:ext uri="{BB962C8B-B14F-4D97-AF65-F5344CB8AC3E}">
        <p14:creationId xmlns:p14="http://schemas.microsoft.com/office/powerpoint/2010/main" val="31165141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AE617DC-1334-09F9-BC8D-C68D1F607492}"/>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83BA3C5D-9382-4B7E-02A1-4881764EFD1C}"/>
              </a:ext>
            </a:extLst>
          </p:cNvPr>
          <p:cNvSpPr>
            <a:spLocks noGrp="1"/>
          </p:cNvSpPr>
          <p:nvPr>
            <p:ph type="sldNum" sz="quarter" idx="11"/>
          </p:nvPr>
        </p:nvSpPr>
        <p:spPr/>
        <p:txBody>
          <a:bodyPr/>
          <a:lstStyle/>
          <a:p>
            <a:pPr>
              <a:defRPr/>
            </a:pPr>
            <a:fld id="{ACD5C92E-9680-4AC0-98C7-C3941BAD59A8}" type="slidenum">
              <a:rPr lang="de-DE" smtClean="0"/>
              <a:pPr>
                <a:defRPr/>
              </a:pPr>
              <a:t>106</a:t>
            </a:fld>
            <a:endParaRPr lang="de-DE" dirty="0"/>
          </a:p>
        </p:txBody>
      </p:sp>
      <p:sp>
        <p:nvSpPr>
          <p:cNvPr id="4" name="Textfeld 3">
            <a:extLst>
              <a:ext uri="{FF2B5EF4-FFF2-40B4-BE49-F238E27FC236}">
                <a16:creationId xmlns:a16="http://schemas.microsoft.com/office/drawing/2014/main" id="{5C1F1B68-C9DB-80B4-FECF-C3AF83781CA1}"/>
              </a:ext>
            </a:extLst>
          </p:cNvPr>
          <p:cNvSpPr txBox="1"/>
          <p:nvPr/>
        </p:nvSpPr>
        <p:spPr>
          <a:xfrm>
            <a:off x="628650" y="604394"/>
            <a:ext cx="3135795" cy="430887"/>
          </a:xfrm>
          <a:prstGeom prst="rect">
            <a:avLst/>
          </a:prstGeom>
          <a:noFill/>
        </p:spPr>
        <p:txBody>
          <a:bodyPr wrap="none" rtlCol="0">
            <a:spAutoFit/>
          </a:bodyPr>
          <a:lstStyle/>
          <a:p>
            <a:r>
              <a:rPr lang="de-DE" sz="2200" b="1" baseline="0" dirty="0">
                <a:latin typeface="Arial" panose="020B0604020202020204" pitchFamily="34" charset="0"/>
                <a:cs typeface="Arial" panose="020B0604020202020204" pitchFamily="34" charset="0"/>
              </a:rPr>
              <a:t>Fragen aus der Praxis</a:t>
            </a:r>
          </a:p>
        </p:txBody>
      </p:sp>
      <p:sp>
        <p:nvSpPr>
          <p:cNvPr id="6" name="Textfeld 5">
            <a:extLst>
              <a:ext uri="{FF2B5EF4-FFF2-40B4-BE49-F238E27FC236}">
                <a16:creationId xmlns:a16="http://schemas.microsoft.com/office/drawing/2014/main" id="{39855D8D-3959-937D-1644-2294568BD85E}"/>
              </a:ext>
            </a:extLst>
          </p:cNvPr>
          <p:cNvSpPr txBox="1"/>
          <p:nvPr/>
        </p:nvSpPr>
        <p:spPr>
          <a:xfrm>
            <a:off x="750815" y="1341325"/>
            <a:ext cx="7516536" cy="4339650"/>
          </a:xfrm>
          <a:prstGeom prst="rect">
            <a:avLst/>
          </a:prstGeom>
          <a:noFill/>
        </p:spPr>
        <p:txBody>
          <a:bodyPr wrap="square">
            <a:spAutoFit/>
          </a:bodyPr>
          <a:lstStyle/>
          <a:p>
            <a:pPr algn="l"/>
            <a:r>
              <a:rPr lang="de-DE" sz="1600" b="0" i="0" u="sng" baseline="0" dirty="0">
                <a:solidFill>
                  <a:srgbClr val="242424"/>
                </a:solidFill>
                <a:effectLst/>
                <a:latin typeface="Arial" panose="020B0604020202020204" pitchFamily="34" charset="0"/>
                <a:cs typeface="Arial" panose="020B0604020202020204" pitchFamily="34" charset="0"/>
              </a:rPr>
              <a:t>Welche Folgen</a:t>
            </a:r>
            <a:r>
              <a:rPr lang="de-DE" sz="1600" b="0" i="0" baseline="0" dirty="0">
                <a:solidFill>
                  <a:srgbClr val="242424"/>
                </a:solidFill>
                <a:effectLst/>
                <a:latin typeface="Arial" panose="020B0604020202020204" pitchFamily="34" charset="0"/>
                <a:cs typeface="Arial" panose="020B0604020202020204" pitchFamily="34" charset="0"/>
              </a:rPr>
              <a:t> hat eine Verurteilung eines Jugendlichen (oder eines Heranwachsenden nach Jugendstrafrecht) wegen BtM Handels zu (nur) </a:t>
            </a:r>
            <a:br>
              <a:rPr lang="de-DE" sz="1600" b="0" i="0" baseline="0" dirty="0">
                <a:solidFill>
                  <a:srgbClr val="242424"/>
                </a:solidFill>
                <a:effectLst/>
                <a:latin typeface="Arial" panose="020B0604020202020204" pitchFamily="34" charset="0"/>
                <a:cs typeface="Arial" panose="020B0604020202020204" pitchFamily="34" charset="0"/>
              </a:rPr>
            </a:br>
            <a:r>
              <a:rPr lang="de-DE" sz="1600" b="0" i="0" baseline="0" dirty="0">
                <a:solidFill>
                  <a:srgbClr val="242424"/>
                </a:solidFill>
                <a:effectLst/>
                <a:latin typeface="Arial" panose="020B0604020202020204" pitchFamily="34" charset="0"/>
                <a:cs typeface="Arial" panose="020B0604020202020204" pitchFamily="34" charset="0"/>
              </a:rPr>
              <a:t>120 Arbeitsstunden?</a:t>
            </a:r>
          </a:p>
          <a:p>
            <a:pPr algn="l"/>
            <a:r>
              <a:rPr lang="de-DE" sz="1600" b="0" i="0" baseline="0" dirty="0">
                <a:solidFill>
                  <a:srgbClr val="242424"/>
                </a:solidFill>
                <a:effectLst/>
                <a:latin typeface="Arial" panose="020B0604020202020204" pitchFamily="34" charset="0"/>
                <a:cs typeface="Arial" panose="020B0604020202020204" pitchFamily="34" charset="0"/>
              </a:rPr>
              <a:t> </a:t>
            </a:r>
          </a:p>
          <a:p>
            <a:pPr algn="l"/>
            <a:r>
              <a:rPr lang="de-DE" sz="1600" b="0" i="0" baseline="0" dirty="0">
                <a:solidFill>
                  <a:srgbClr val="242424"/>
                </a:solidFill>
                <a:effectLst/>
                <a:latin typeface="Arial" panose="020B0604020202020204" pitchFamily="34" charset="0"/>
                <a:cs typeface="Arial" panose="020B0604020202020204" pitchFamily="34" charset="0"/>
              </a:rPr>
              <a:t>Versuch einer Antwort:</a:t>
            </a:r>
          </a:p>
          <a:p>
            <a:pPr marL="360363" indent="-360363" algn="l">
              <a:spcAft>
                <a:spcPts val="600"/>
              </a:spcAft>
              <a:buFont typeface="+mj-lt"/>
              <a:buAutoNum type="arabicPeriod"/>
              <a:tabLst>
                <a:tab pos="360363" algn="l"/>
              </a:tabLst>
            </a:pPr>
            <a:r>
              <a:rPr lang="de-DE" sz="1600" b="0" i="0" baseline="0" dirty="0">
                <a:solidFill>
                  <a:srgbClr val="242424"/>
                </a:solidFill>
                <a:effectLst/>
                <a:latin typeface="Arial" panose="020B0604020202020204" pitchFamily="34" charset="0"/>
                <a:cs typeface="Arial" panose="020B0604020202020204" pitchFamily="34" charset="0"/>
              </a:rPr>
              <a:t>Das Urteil wird ins </a:t>
            </a:r>
            <a:r>
              <a:rPr lang="de-DE" sz="1600" b="0" i="0" baseline="0" dirty="0" err="1">
                <a:solidFill>
                  <a:srgbClr val="242424"/>
                </a:solidFill>
                <a:effectLst/>
                <a:latin typeface="Arial" panose="020B0604020202020204" pitchFamily="34" charset="0"/>
                <a:cs typeface="Arial" panose="020B0604020202020204" pitchFamily="34" charset="0"/>
              </a:rPr>
              <a:t>Erz.Reg</a:t>
            </a:r>
            <a:r>
              <a:rPr lang="de-DE" sz="1600" b="0" i="0" baseline="0" dirty="0">
                <a:solidFill>
                  <a:srgbClr val="242424"/>
                </a:solidFill>
                <a:effectLst/>
                <a:latin typeface="Arial" panose="020B0604020202020204" pitchFamily="34" charset="0"/>
                <a:cs typeface="Arial" panose="020B0604020202020204" pitchFamily="34" charset="0"/>
              </a:rPr>
              <a:t>. eingetragen, aber nicht ins BZR, steht folglich auch weder im Führungszeugnis noch im erweiterten Führungszeugnis (für Behörden)</a:t>
            </a:r>
          </a:p>
          <a:p>
            <a:pPr marL="360363" indent="-360363" algn="l">
              <a:spcAft>
                <a:spcPts val="600"/>
              </a:spcAft>
              <a:buFont typeface="+mj-lt"/>
              <a:buAutoNum type="arabicPeriod"/>
              <a:tabLst>
                <a:tab pos="360363" algn="l"/>
              </a:tabLst>
            </a:pPr>
            <a:r>
              <a:rPr lang="de-DE" sz="1600" b="0" i="0" baseline="0" dirty="0">
                <a:solidFill>
                  <a:srgbClr val="242424"/>
                </a:solidFill>
                <a:effectLst/>
                <a:latin typeface="Arial" panose="020B0604020202020204" pitchFamily="34" charset="0"/>
                <a:cs typeface="Arial" panose="020B0604020202020204" pitchFamily="34" charset="0"/>
              </a:rPr>
              <a:t>Nach der Offenbarungspflicht gem. §§ 53, 64 BZRG muss er dies z.B. beim Arbeitgeber dementsprechend </a:t>
            </a:r>
            <a:r>
              <a:rPr lang="de-DE" sz="1600" b="0" i="1" baseline="0" dirty="0">
                <a:solidFill>
                  <a:srgbClr val="242424"/>
                </a:solidFill>
                <a:effectLst/>
                <a:latin typeface="Arial" panose="020B0604020202020204" pitchFamily="34" charset="0"/>
                <a:cs typeface="Arial" panose="020B0604020202020204" pitchFamily="34" charset="0"/>
              </a:rPr>
              <a:t>nicht </a:t>
            </a:r>
            <a:r>
              <a:rPr lang="de-DE" sz="1600" b="0" i="0" baseline="0" dirty="0">
                <a:solidFill>
                  <a:srgbClr val="242424"/>
                </a:solidFill>
                <a:effectLst/>
                <a:latin typeface="Arial" panose="020B0604020202020204" pitchFamily="34" charset="0"/>
                <a:cs typeface="Arial" panose="020B0604020202020204" pitchFamily="34" charset="0"/>
              </a:rPr>
              <a:t>offenbaren.</a:t>
            </a:r>
          </a:p>
          <a:p>
            <a:pPr marL="360363" indent="-360363" algn="l">
              <a:spcAft>
                <a:spcPts val="600"/>
              </a:spcAft>
              <a:buFont typeface="+mj-lt"/>
              <a:buAutoNum type="arabicPeriod"/>
              <a:tabLst>
                <a:tab pos="360363" algn="l"/>
              </a:tabLst>
            </a:pPr>
            <a:r>
              <a:rPr lang="de-DE" sz="1600" b="0" i="0" baseline="0" dirty="0">
                <a:solidFill>
                  <a:srgbClr val="FF0000"/>
                </a:solidFill>
                <a:effectLst/>
                <a:latin typeface="Arial" panose="020B0604020202020204" pitchFamily="34" charset="0"/>
                <a:cs typeface="Arial" panose="020B0604020202020204" pitchFamily="34" charset="0"/>
              </a:rPr>
              <a:t>Frage: </a:t>
            </a:r>
            <a:r>
              <a:rPr lang="de-DE" sz="1600" b="0" i="0" baseline="0" dirty="0">
                <a:solidFill>
                  <a:srgbClr val="242424"/>
                </a:solidFill>
                <a:effectLst/>
                <a:latin typeface="Arial" panose="020B0604020202020204" pitchFamily="34" charset="0"/>
                <a:cs typeface="Arial" panose="020B0604020202020204" pitchFamily="34" charset="0"/>
              </a:rPr>
              <a:t>Tritt dann aber nicht als gesetzl. Nebenfolge wie bei allen Verurteilungen nach BtM gleichzeitig automatisch § 25 </a:t>
            </a:r>
            <a:r>
              <a:rPr lang="de-DE" sz="1600" b="0" i="0" baseline="0" dirty="0" err="1">
                <a:solidFill>
                  <a:srgbClr val="242424"/>
                </a:solidFill>
                <a:effectLst/>
                <a:latin typeface="Arial" panose="020B0604020202020204" pitchFamily="34" charset="0"/>
                <a:cs typeface="Arial" panose="020B0604020202020204" pitchFamily="34" charset="0"/>
              </a:rPr>
              <a:t>JugArbSchG</a:t>
            </a:r>
            <a:r>
              <a:rPr lang="de-DE" sz="1600" b="0" i="0" baseline="0" dirty="0">
                <a:solidFill>
                  <a:srgbClr val="242424"/>
                </a:solidFill>
                <a:effectLst/>
                <a:latin typeface="Arial" panose="020B0604020202020204" pitchFamily="34" charset="0"/>
                <a:cs typeface="Arial" panose="020B0604020202020204" pitchFamily="34" charset="0"/>
              </a:rPr>
              <a:t> und damit das Beschäftigungs- und Umgangsverbot mit Jugendlichen in Kraft. </a:t>
            </a:r>
            <a:r>
              <a:rPr lang="de-DE" sz="1600" b="0" i="0" baseline="0" dirty="0">
                <a:solidFill>
                  <a:srgbClr val="FF0000"/>
                </a:solidFill>
                <a:effectLst/>
                <a:latin typeface="Arial" panose="020B0604020202020204" pitchFamily="34" charset="0"/>
                <a:cs typeface="Arial" panose="020B0604020202020204" pitchFamily="34" charset="0"/>
              </a:rPr>
              <a:t>??????</a:t>
            </a:r>
          </a:p>
          <a:p>
            <a:pPr algn="l">
              <a:spcAft>
                <a:spcPts val="600"/>
              </a:spcAft>
              <a:tabLst>
                <a:tab pos="360363" algn="l"/>
              </a:tabLst>
            </a:pPr>
            <a:endParaRPr lang="de-DE" sz="1600" b="0" baseline="0" dirty="0">
              <a:solidFill>
                <a:srgbClr val="242424"/>
              </a:solidFill>
              <a:latin typeface="Arial" panose="020B0604020202020204" pitchFamily="34" charset="0"/>
              <a:cs typeface="Arial" panose="020B0604020202020204" pitchFamily="34" charset="0"/>
            </a:endParaRPr>
          </a:p>
          <a:p>
            <a:pPr algn="l">
              <a:spcAft>
                <a:spcPts val="600"/>
              </a:spcAft>
              <a:tabLst>
                <a:tab pos="360363" algn="l"/>
              </a:tabLst>
            </a:pPr>
            <a:endParaRPr lang="de-DE" sz="1600" b="0" baseline="0" dirty="0">
              <a:solidFill>
                <a:srgbClr val="2424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7049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3FBE33B-7829-2CAE-D597-8672EA025D36}"/>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04D0C96C-A9B7-E034-EEE1-9E3C8A28FD75}"/>
              </a:ext>
            </a:extLst>
          </p:cNvPr>
          <p:cNvSpPr>
            <a:spLocks noGrp="1"/>
          </p:cNvSpPr>
          <p:nvPr>
            <p:ph type="sldNum" sz="quarter" idx="11"/>
          </p:nvPr>
        </p:nvSpPr>
        <p:spPr/>
        <p:txBody>
          <a:bodyPr/>
          <a:lstStyle/>
          <a:p>
            <a:pPr>
              <a:defRPr/>
            </a:pPr>
            <a:fld id="{ACD5C92E-9680-4AC0-98C7-C3941BAD59A8}" type="slidenum">
              <a:rPr lang="de-DE" smtClean="0"/>
              <a:pPr>
                <a:defRPr/>
              </a:pPr>
              <a:t>107</a:t>
            </a:fld>
            <a:endParaRPr lang="de-DE" dirty="0"/>
          </a:p>
        </p:txBody>
      </p:sp>
      <p:sp>
        <p:nvSpPr>
          <p:cNvPr id="5" name="Textfeld 4">
            <a:extLst>
              <a:ext uri="{FF2B5EF4-FFF2-40B4-BE49-F238E27FC236}">
                <a16:creationId xmlns:a16="http://schemas.microsoft.com/office/drawing/2014/main" id="{653B19FE-AA24-07FB-FA86-6D17389255C2}"/>
              </a:ext>
            </a:extLst>
          </p:cNvPr>
          <p:cNvSpPr txBox="1"/>
          <p:nvPr/>
        </p:nvSpPr>
        <p:spPr>
          <a:xfrm>
            <a:off x="696246" y="970100"/>
            <a:ext cx="8320266" cy="5332229"/>
          </a:xfrm>
          <a:prstGeom prst="rect">
            <a:avLst/>
          </a:prstGeom>
          <a:noFill/>
        </p:spPr>
        <p:txBody>
          <a:bodyPr wrap="square">
            <a:spAutoFit/>
          </a:bodyPr>
          <a:lstStyle/>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Die Fragestellung führt auf einen falschen Pfad; die Lösung ist eine andere: </a:t>
            </a:r>
          </a:p>
          <a:p>
            <a:pPr algn="l">
              <a:spcAft>
                <a:spcPts val="900"/>
              </a:spcAft>
            </a:pPr>
            <a:endParaRPr lang="de-DE" sz="1600" b="0" i="0" baseline="0" dirty="0">
              <a:solidFill>
                <a:srgbClr val="242424"/>
              </a:solidFill>
              <a:effectLst/>
              <a:latin typeface="Arial" panose="020B0604020202020204" pitchFamily="34" charset="0"/>
              <a:cs typeface="Arial" panose="020B0604020202020204" pitchFamily="34" charset="0"/>
            </a:endParaRP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Verurteilungen (nur) zu einer Erziehungsmaßregel oder einem Zuchtmittel (Arbeitsstunden etc., bis hin zum Jugendarrest) lösen das Verbot des § 25 JArbSchG </a:t>
            </a:r>
            <a:r>
              <a:rPr lang="de-DE" sz="1600" b="0" i="0" u="sng" baseline="0" dirty="0">
                <a:solidFill>
                  <a:srgbClr val="242424"/>
                </a:solidFill>
                <a:effectLst/>
                <a:latin typeface="Arial" panose="020B0604020202020204" pitchFamily="34" charset="0"/>
                <a:cs typeface="Arial" panose="020B0604020202020204" pitchFamily="34" charset="0"/>
              </a:rPr>
              <a:t>nicht</a:t>
            </a:r>
            <a:r>
              <a:rPr lang="de-DE" sz="1600" b="0" i="0" baseline="0" dirty="0">
                <a:solidFill>
                  <a:srgbClr val="242424"/>
                </a:solidFill>
                <a:effectLst/>
                <a:latin typeface="Arial" panose="020B0604020202020204" pitchFamily="34" charset="0"/>
                <a:cs typeface="Arial" panose="020B0604020202020204" pitchFamily="34" charset="0"/>
              </a:rPr>
              <a:t> aus</a:t>
            </a:r>
            <a:r>
              <a:rPr lang="de-DE" sz="1600" dirty="0">
                <a:solidFill>
                  <a:srgbClr val="242424"/>
                </a:solidFill>
                <a:latin typeface="Arial" panose="020B0604020202020204" pitchFamily="34" charset="0"/>
                <a:cs typeface="Arial" panose="020B0604020202020204" pitchFamily="34" charset="0"/>
              </a:rPr>
              <a:t>:</a:t>
            </a:r>
            <a:endParaRPr lang="de-DE" sz="1600" b="0" i="0" baseline="0" dirty="0">
              <a:solidFill>
                <a:srgbClr val="242424"/>
              </a:solidFill>
              <a:effectLst/>
              <a:latin typeface="Arial" panose="020B0604020202020204" pitchFamily="34" charset="0"/>
              <a:cs typeface="Arial" panose="020B0604020202020204" pitchFamily="34" charset="0"/>
            </a:endParaRP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Die gesetzliche Nebenfolge des § 25 JArbSchG, die gemäß § 5 Abs. 2 BZRG im Zentralregister einzutragen ist, wird </a:t>
            </a:r>
            <a:r>
              <a:rPr lang="de-DE" sz="1600" b="0" i="0" u="sng" baseline="0" dirty="0">
                <a:solidFill>
                  <a:srgbClr val="242424"/>
                </a:solidFill>
                <a:effectLst/>
                <a:latin typeface="Arial" panose="020B0604020202020204" pitchFamily="34" charset="0"/>
                <a:cs typeface="Arial" panose="020B0604020202020204" pitchFamily="34" charset="0"/>
              </a:rPr>
              <a:t>nur bei Verurteilungen zu Jugendstrafe oder einem Schuldspruch</a:t>
            </a:r>
            <a:r>
              <a:rPr lang="de-DE" sz="1600" b="0" i="0" baseline="0" dirty="0">
                <a:solidFill>
                  <a:srgbClr val="242424"/>
                </a:solidFill>
                <a:effectLst/>
                <a:latin typeface="Arial" panose="020B0604020202020204" pitchFamily="34" charset="0"/>
                <a:cs typeface="Arial" panose="020B0604020202020204" pitchFamily="34" charset="0"/>
              </a:rPr>
              <a:t> im Zentralregister eingetragen. Nicht bei Geldauflagen, Arbeitsstunden oder Arrest.</a:t>
            </a: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 „</a:t>
            </a:r>
            <a:r>
              <a:rPr lang="de-DE" sz="1600" b="0" i="0" u="sng" baseline="0" dirty="0">
                <a:solidFill>
                  <a:srgbClr val="242424"/>
                </a:solidFill>
                <a:effectLst/>
                <a:latin typeface="Arial" panose="020B0604020202020204" pitchFamily="34" charset="0"/>
                <a:cs typeface="Arial" panose="020B0604020202020204" pitchFamily="34" charset="0"/>
              </a:rPr>
              <a:t>Verurteilung</a:t>
            </a:r>
            <a:r>
              <a:rPr lang="de-DE" sz="1600" b="0" i="0" baseline="0" dirty="0">
                <a:solidFill>
                  <a:srgbClr val="242424"/>
                </a:solidFill>
                <a:effectLst/>
                <a:latin typeface="Arial" panose="020B0604020202020204" pitchFamily="34" charset="0"/>
                <a:cs typeface="Arial" panose="020B0604020202020204" pitchFamily="34" charset="0"/>
              </a:rPr>
              <a:t>“ im Sinne von § 25 JArbSchG ist also nur eine solche zu Geld-, Freiheits- oder Jugendstrafe oder zu einem Schuldspruch nach § 27 JGG. </a:t>
            </a:r>
          </a:p>
          <a:p>
            <a:pPr algn="l">
              <a:spcAft>
                <a:spcPts val="900"/>
              </a:spcAft>
            </a:pPr>
            <a:r>
              <a:rPr lang="de-DE" sz="1600" b="0" baseline="0" dirty="0">
                <a:solidFill>
                  <a:srgbClr val="242424"/>
                </a:solidFill>
                <a:latin typeface="Arial" panose="020B0604020202020204" pitchFamily="34" charset="0"/>
                <a:cs typeface="Arial" panose="020B0604020202020204" pitchFamily="34" charset="0"/>
              </a:rPr>
              <a:t>Ein Schuldspruch erscheint zwar </a:t>
            </a:r>
            <a:r>
              <a:rPr lang="de-DE" sz="1600" b="0" u="sng" baseline="0" dirty="0">
                <a:solidFill>
                  <a:srgbClr val="242424"/>
                </a:solidFill>
                <a:latin typeface="Arial" panose="020B0604020202020204" pitchFamily="34" charset="0"/>
                <a:cs typeface="Arial" panose="020B0604020202020204" pitchFamily="34" charset="0"/>
              </a:rPr>
              <a:t>nie</a:t>
            </a:r>
            <a:r>
              <a:rPr lang="de-DE" sz="1600" b="0" baseline="0" dirty="0">
                <a:solidFill>
                  <a:srgbClr val="242424"/>
                </a:solidFill>
                <a:latin typeface="Arial" panose="020B0604020202020204" pitchFamily="34" charset="0"/>
                <a:cs typeface="Arial" panose="020B0604020202020204" pitchFamily="34" charset="0"/>
              </a:rPr>
              <a:t> </a:t>
            </a:r>
            <a:r>
              <a:rPr lang="de-DE" sz="1600" b="0" i="0" baseline="0" dirty="0">
                <a:solidFill>
                  <a:srgbClr val="242424"/>
                </a:solidFill>
                <a:effectLst/>
                <a:latin typeface="Arial" panose="020B0604020202020204" pitchFamily="34" charset="0"/>
                <a:cs typeface="Arial" panose="020B0604020202020204" pitchFamily="34" charset="0"/>
              </a:rPr>
              <a:t>im Führungszeugnis (§ 32 Abs. 2 Nr. 2 BZRG), das heißt, dort stellt sich die Frage gar nicht, ob jemand unabhängig davon von der Verurteilung erfahren kann. </a:t>
            </a: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(Ein Schuldspruch hat jedoch nur eine begrenzte „Gültigkeitsdauer“: entweder wird nach der Bewährungszeit (max. 2 Jahre) eine </a:t>
            </a:r>
            <a:r>
              <a:rPr lang="de-DE" sz="1600" b="0" i="0" u="sng" baseline="0" dirty="0">
                <a:solidFill>
                  <a:srgbClr val="242424"/>
                </a:solidFill>
                <a:effectLst/>
                <a:latin typeface="Arial" panose="020B0604020202020204" pitchFamily="34" charset="0"/>
                <a:cs typeface="Arial" panose="020B0604020202020204" pitchFamily="34" charset="0"/>
              </a:rPr>
              <a:t>Jugendstrafe</a:t>
            </a:r>
            <a:r>
              <a:rPr lang="de-DE" sz="1600" b="0" i="0" baseline="0" dirty="0">
                <a:solidFill>
                  <a:srgbClr val="242424"/>
                </a:solidFill>
                <a:effectLst/>
                <a:latin typeface="Arial" panose="020B0604020202020204" pitchFamily="34" charset="0"/>
                <a:cs typeface="Arial" panose="020B0604020202020204" pitchFamily="34" charset="0"/>
              </a:rPr>
              <a:t> verhängt, dann gilt § 25 JArbSchG, oder der Schuldspruch wird getilgt (auch aus dem Register). Dann ist kein Platz für den </a:t>
            </a:r>
            <a:br>
              <a:rPr lang="de-DE" sz="1600" b="0" i="0" baseline="0" dirty="0">
                <a:solidFill>
                  <a:srgbClr val="242424"/>
                </a:solidFill>
                <a:effectLst/>
                <a:latin typeface="Arial" panose="020B0604020202020204" pitchFamily="34" charset="0"/>
                <a:cs typeface="Arial" panose="020B0604020202020204" pitchFamily="34" charset="0"/>
              </a:rPr>
            </a:br>
            <a:r>
              <a:rPr lang="de-DE" sz="1600" b="0" i="0" baseline="0" dirty="0">
                <a:solidFill>
                  <a:srgbClr val="242424"/>
                </a:solidFill>
                <a:effectLst/>
                <a:latin typeface="Arial" panose="020B0604020202020204" pitchFamily="34" charset="0"/>
                <a:cs typeface="Arial" panose="020B0604020202020204" pitchFamily="34" charset="0"/>
              </a:rPr>
              <a:t>§ 25 JArbSchG.</a:t>
            </a: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569491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0329-F00A-CD34-9765-3298A235902E}"/>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D6710051-EEA6-A098-B4D3-05787B38CD42}"/>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2FF78F27-CC35-A773-ABB1-1C68FB1AA0B5}"/>
              </a:ext>
            </a:extLst>
          </p:cNvPr>
          <p:cNvSpPr>
            <a:spLocks noGrp="1"/>
          </p:cNvSpPr>
          <p:nvPr>
            <p:ph type="sldNum" sz="quarter" idx="11"/>
          </p:nvPr>
        </p:nvSpPr>
        <p:spPr/>
        <p:txBody>
          <a:bodyPr/>
          <a:lstStyle/>
          <a:p>
            <a:pPr>
              <a:defRPr/>
            </a:pPr>
            <a:fld id="{ACD5C92E-9680-4AC0-98C7-C3941BAD59A8}" type="slidenum">
              <a:rPr lang="de-DE" smtClean="0"/>
              <a:pPr>
                <a:defRPr/>
              </a:pPr>
              <a:t>108</a:t>
            </a:fld>
            <a:endParaRPr lang="de-DE" dirty="0"/>
          </a:p>
        </p:txBody>
      </p:sp>
      <p:sp>
        <p:nvSpPr>
          <p:cNvPr id="5" name="Textfeld 4">
            <a:extLst>
              <a:ext uri="{FF2B5EF4-FFF2-40B4-BE49-F238E27FC236}">
                <a16:creationId xmlns:a16="http://schemas.microsoft.com/office/drawing/2014/main" id="{1F3A764D-3849-8E5A-5E79-04DC07E2A7FE}"/>
              </a:ext>
            </a:extLst>
          </p:cNvPr>
          <p:cNvSpPr txBox="1"/>
          <p:nvPr/>
        </p:nvSpPr>
        <p:spPr>
          <a:xfrm>
            <a:off x="1350628" y="1498100"/>
            <a:ext cx="6783632" cy="1569660"/>
          </a:xfrm>
          <a:prstGeom prst="rect">
            <a:avLst/>
          </a:prstGeom>
          <a:noFill/>
        </p:spPr>
        <p:txBody>
          <a:bodyPr wrap="square">
            <a:spAutoFit/>
          </a:bodyPr>
          <a:lstStyle/>
          <a:p>
            <a:r>
              <a:rPr lang="de-DE" sz="1600" dirty="0">
                <a:solidFill>
                  <a:srgbClr val="242424"/>
                </a:solidFill>
                <a:latin typeface="Arial" panose="020B0604020202020204" pitchFamily="34" charset="0"/>
              </a:rPr>
              <a:t>D</a:t>
            </a:r>
            <a:r>
              <a:rPr lang="de-DE" sz="1600" b="0" i="0" baseline="0" dirty="0">
                <a:solidFill>
                  <a:srgbClr val="242424"/>
                </a:solidFill>
                <a:effectLst/>
                <a:latin typeface="Arial" panose="020B0604020202020204" pitchFamily="34" charset="0"/>
              </a:rPr>
              <a:t>as Verbot des § 25 JArbSchG gilt, unabhängig davon, ob jemand davon erfährt. Es ist ein großes Risiko, darauf zu bauen, dass niemand davon erfährt. Insbesondere weitere Verurteilungen, zu Jugendstrafe, in die eine Vorverurteilung einbezogen wird, oder </a:t>
            </a:r>
            <a:r>
              <a:rPr lang="de-DE" sz="1600" dirty="0">
                <a:solidFill>
                  <a:srgbClr val="242424"/>
                </a:solidFill>
                <a:latin typeface="Arial" panose="020B0604020202020204" pitchFamily="34" charset="0"/>
              </a:rPr>
              <a:t>auch zu (kleinen) Geldstrafen </a:t>
            </a:r>
            <a:r>
              <a:rPr lang="de-DE" sz="1600" b="0" i="0" baseline="0" dirty="0">
                <a:solidFill>
                  <a:srgbClr val="242424"/>
                </a:solidFill>
                <a:effectLst/>
                <a:latin typeface="Arial" panose="020B0604020202020204" pitchFamily="34" charset="0"/>
              </a:rPr>
              <a:t>bergen das Risiko, dass dann der § 25 JArbSchG in einem Führungszeugnis auftaucht.</a:t>
            </a:r>
            <a:endParaRPr lang="de-DE" sz="1600" b="0" i="0" baseline="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25892269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AE617DC-1334-09F9-BC8D-C68D1F607492}"/>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83BA3C5D-9382-4B7E-02A1-4881764EFD1C}"/>
              </a:ext>
            </a:extLst>
          </p:cNvPr>
          <p:cNvSpPr>
            <a:spLocks noGrp="1"/>
          </p:cNvSpPr>
          <p:nvPr>
            <p:ph type="sldNum" sz="quarter" idx="11"/>
          </p:nvPr>
        </p:nvSpPr>
        <p:spPr/>
        <p:txBody>
          <a:bodyPr/>
          <a:lstStyle/>
          <a:p>
            <a:pPr>
              <a:defRPr/>
            </a:pPr>
            <a:fld id="{ACD5C92E-9680-4AC0-98C7-C3941BAD59A8}" type="slidenum">
              <a:rPr lang="de-DE" smtClean="0"/>
              <a:pPr>
                <a:defRPr/>
              </a:pPr>
              <a:t>109</a:t>
            </a:fld>
            <a:endParaRPr lang="de-DE" dirty="0"/>
          </a:p>
        </p:txBody>
      </p:sp>
      <p:sp>
        <p:nvSpPr>
          <p:cNvPr id="4" name="Textfeld 3">
            <a:extLst>
              <a:ext uri="{FF2B5EF4-FFF2-40B4-BE49-F238E27FC236}">
                <a16:creationId xmlns:a16="http://schemas.microsoft.com/office/drawing/2014/main" id="{5C1F1B68-C9DB-80B4-FECF-C3AF83781CA1}"/>
              </a:ext>
            </a:extLst>
          </p:cNvPr>
          <p:cNvSpPr txBox="1"/>
          <p:nvPr/>
        </p:nvSpPr>
        <p:spPr>
          <a:xfrm>
            <a:off x="700481" y="679508"/>
            <a:ext cx="3135795" cy="430887"/>
          </a:xfrm>
          <a:prstGeom prst="rect">
            <a:avLst/>
          </a:prstGeom>
          <a:noFill/>
        </p:spPr>
        <p:txBody>
          <a:bodyPr wrap="none" rtlCol="0">
            <a:spAutoFit/>
          </a:bodyPr>
          <a:lstStyle/>
          <a:p>
            <a:r>
              <a:rPr lang="de-DE" sz="2200" b="1" baseline="0" dirty="0">
                <a:latin typeface="Arial" panose="020B0604020202020204" pitchFamily="34" charset="0"/>
                <a:cs typeface="Arial" panose="020B0604020202020204" pitchFamily="34" charset="0"/>
              </a:rPr>
              <a:t>Fragen aus der Praxis</a:t>
            </a:r>
          </a:p>
        </p:txBody>
      </p:sp>
      <p:sp>
        <p:nvSpPr>
          <p:cNvPr id="7" name="Rectangle 2">
            <a:extLst>
              <a:ext uri="{FF2B5EF4-FFF2-40B4-BE49-F238E27FC236}">
                <a16:creationId xmlns:a16="http://schemas.microsoft.com/office/drawing/2014/main" id="{7E75A4C2-3232-5AE4-CA47-B12BC219F068}"/>
              </a:ext>
            </a:extLst>
          </p:cNvPr>
          <p:cNvSpPr>
            <a:spLocks noChangeArrowheads="1"/>
          </p:cNvSpPr>
          <p:nvPr/>
        </p:nvSpPr>
        <p:spPr bwMode="auto">
          <a:xfrm>
            <a:off x="800834" y="1771484"/>
            <a:ext cx="688348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b="0" baseline="0" dirty="0">
                <a:latin typeface="Arial" panose="020B0604020202020204" pitchFamily="34" charset="0"/>
                <a:cs typeface="Arial" panose="020B0604020202020204" pitchFamily="34" charset="0"/>
              </a:rPr>
              <a:t>„I</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ch habe mir zum einen notiert, dass bei Verurteilungen nach § 184 StGB </a:t>
            </a:r>
            <a:r>
              <a:rPr kumimoji="0" lang="de-DE" altLang="de-DE"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nur</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Jugendstrafen (egal ob mit oder ohne Bewährung) im Führungszeugnis stehen.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Gleichzeitig habe ich notiert, dass Sexualdelikte </a:t>
            </a:r>
            <a:r>
              <a:rPr kumimoji="0" lang="de-DE" altLang="de-DE" sz="1600" b="0" i="0" u="sng" strike="noStrike" cap="none" normalizeH="0" baseline="0" dirty="0">
                <a:ln>
                  <a:noFill/>
                </a:ln>
                <a:solidFill>
                  <a:schemeClr val="tx1"/>
                </a:solidFill>
                <a:effectLst/>
                <a:latin typeface="Arial" panose="020B0604020202020204" pitchFamily="34" charset="0"/>
                <a:cs typeface="Arial" panose="020B0604020202020204" pitchFamily="34" charset="0"/>
              </a:rPr>
              <a:t>immer</a:t>
            </a: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im Führungszeugnis stehen.“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5328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11</a:t>
            </a:fld>
            <a:endParaRPr lang="de-DE"/>
          </a:p>
        </p:txBody>
      </p:sp>
      <p:sp>
        <p:nvSpPr>
          <p:cNvPr id="3" name="Textfeld 2">
            <a:extLst>
              <a:ext uri="{FF2B5EF4-FFF2-40B4-BE49-F238E27FC236}">
                <a16:creationId xmlns:a16="http://schemas.microsoft.com/office/drawing/2014/main" id="{2E1115CE-C9C4-AAF5-A0CD-F417B1A99F5C}"/>
              </a:ext>
            </a:extLst>
          </p:cNvPr>
          <p:cNvSpPr txBox="1"/>
          <p:nvPr/>
        </p:nvSpPr>
        <p:spPr>
          <a:xfrm>
            <a:off x="755576" y="1124744"/>
            <a:ext cx="8064896" cy="3323987"/>
          </a:xfrm>
          <a:prstGeom prst="rect">
            <a:avLst/>
          </a:prstGeom>
          <a:noFill/>
        </p:spPr>
        <p:txBody>
          <a:bodyPr wrap="square">
            <a:spAutoFit/>
          </a:bodyPr>
          <a:lstStyle/>
          <a:p>
            <a:pPr>
              <a:spcAft>
                <a:spcPts val="600"/>
              </a:spcAft>
            </a:pPr>
            <a:r>
              <a:rPr lang="de-DE" sz="1800" b="1" kern="100" baseline="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 2 Abs. 2 Jugendgerichtsgesetz (JGG )</a:t>
            </a:r>
            <a:endParaRPr lang="de-DE" sz="1800" kern="100" baseline="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endParaRPr lang="de-DE" sz="1800" kern="100" baseline="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de-DE" sz="1800" kern="100" baseline="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Die allgemeinen Vorschriften gelten nur, soweit in diesem Gesetz </a:t>
            </a:r>
            <a:br>
              <a:rPr lang="de-DE" kern="100"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br>
            <a:r>
              <a:rPr lang="de-DE" sz="1800" kern="100" baseline="0" dirty="0">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nichts anderes bestimmt ist.</a:t>
            </a:r>
          </a:p>
          <a:p>
            <a:pPr>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a:t>
            </a:r>
          </a:p>
          <a:p>
            <a:pPr>
              <a:spcAft>
                <a:spcPts val="600"/>
              </a:spcAft>
            </a:pPr>
            <a:r>
              <a:rPr lang="de-DE" kern="100" dirty="0">
                <a:latin typeface="Arial" panose="020B0604020202020204" pitchFamily="34" charset="0"/>
                <a:ea typeface="Calibri" panose="020F0502020204030204" pitchFamily="34" charset="0"/>
                <a:cs typeface="Times New Roman" panose="02020603050405020304" pitchFamily="18" charset="0"/>
              </a:rPr>
              <a:t>Das heißt,</a:t>
            </a:r>
            <a:endPar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de-DE" kern="100" dirty="0">
                <a:latin typeface="Arial" panose="020B0604020202020204" pitchFamily="34" charset="0"/>
                <a:ea typeface="Calibri" panose="020F0502020204030204" pitchFamily="34" charset="0"/>
                <a:cs typeface="Times New Roman" panose="02020603050405020304" pitchFamily="18" charset="0"/>
              </a:rPr>
              <a:t>e</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s gelten die allgemeinen Strafbestimmungen, insbesondere des StGB über Tatbestandsmäßigkeit, Rechtswidrigkeit und Schuld, also die </a:t>
            </a:r>
            <a:r>
              <a:rPr lang="de-DE" sz="1800" b="0" u="sng" kern="100" baseline="0" dirty="0">
                <a:effectLst/>
                <a:latin typeface="Arial" panose="020B0604020202020204" pitchFamily="34" charset="0"/>
                <a:ea typeface="Calibri" panose="020F0502020204030204" pitchFamily="34" charset="0"/>
                <a:cs typeface="Times New Roman" panose="02020603050405020304" pitchFamily="18" charset="0"/>
              </a:rPr>
              <a:t>allgemeinen Regeln</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z.B. über Schuldfähigkeit, Versuch, Beihilfe, Notwehr etc. und die  </a:t>
            </a:r>
            <a:r>
              <a:rPr lang="de-DE" sz="1800" b="0" u="sng" kern="100" baseline="0" dirty="0">
                <a:effectLst/>
                <a:latin typeface="Arial" panose="020B0604020202020204" pitchFamily="34" charset="0"/>
                <a:ea typeface="Calibri" panose="020F0502020204030204" pitchFamily="34" charset="0"/>
                <a:cs typeface="Times New Roman" panose="02020603050405020304" pitchFamily="18" charset="0"/>
              </a:rPr>
              <a:t>Definitionen der Straftatbestände</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im Strafgesetzbuch (StGB).</a:t>
            </a:r>
          </a:p>
        </p:txBody>
      </p:sp>
    </p:spTree>
    <p:extLst>
      <p:ext uri="{BB962C8B-B14F-4D97-AF65-F5344CB8AC3E}">
        <p14:creationId xmlns:p14="http://schemas.microsoft.com/office/powerpoint/2010/main" val="3888366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55098B8-BF06-71BC-D39B-2B0668A98454}"/>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D30C2E63-A2F9-D310-6927-6A73A4AC3117}"/>
              </a:ext>
            </a:extLst>
          </p:cNvPr>
          <p:cNvSpPr>
            <a:spLocks noGrp="1"/>
          </p:cNvSpPr>
          <p:nvPr>
            <p:ph type="sldNum" sz="quarter" idx="11"/>
          </p:nvPr>
        </p:nvSpPr>
        <p:spPr/>
        <p:txBody>
          <a:bodyPr/>
          <a:lstStyle/>
          <a:p>
            <a:pPr>
              <a:defRPr/>
            </a:pPr>
            <a:fld id="{ACD5C92E-9680-4AC0-98C7-C3941BAD59A8}" type="slidenum">
              <a:rPr lang="de-DE" smtClean="0"/>
              <a:pPr>
                <a:defRPr/>
              </a:pPr>
              <a:t>110</a:t>
            </a:fld>
            <a:endParaRPr lang="de-DE" dirty="0"/>
          </a:p>
        </p:txBody>
      </p:sp>
      <p:sp>
        <p:nvSpPr>
          <p:cNvPr id="5" name="Textfeld 4">
            <a:extLst>
              <a:ext uri="{FF2B5EF4-FFF2-40B4-BE49-F238E27FC236}">
                <a16:creationId xmlns:a16="http://schemas.microsoft.com/office/drawing/2014/main" id="{2A497488-ECDF-F27A-0FF3-91ED8C9FD1F0}"/>
              </a:ext>
            </a:extLst>
          </p:cNvPr>
          <p:cNvSpPr txBox="1"/>
          <p:nvPr/>
        </p:nvSpPr>
        <p:spPr>
          <a:xfrm>
            <a:off x="790566" y="1001412"/>
            <a:ext cx="7778787" cy="4824398"/>
          </a:xfrm>
          <a:prstGeom prst="rect">
            <a:avLst/>
          </a:prstGeom>
          <a:noFill/>
        </p:spPr>
        <p:txBody>
          <a:bodyPr wrap="square">
            <a:spAutoFit/>
          </a:bodyPr>
          <a:lstStyle/>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Die Lösung: </a:t>
            </a: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In den Vorschriften zum </a:t>
            </a:r>
            <a:r>
              <a:rPr lang="de-DE" sz="1600" i="0" baseline="0" dirty="0">
                <a:solidFill>
                  <a:srgbClr val="242424"/>
                </a:solidFill>
                <a:effectLst/>
                <a:latin typeface="Arial" panose="020B0604020202020204" pitchFamily="34" charset="0"/>
                <a:cs typeface="Arial" panose="020B0604020202020204" pitchFamily="34" charset="0"/>
              </a:rPr>
              <a:t>Führungszeugnis</a:t>
            </a:r>
            <a:r>
              <a:rPr lang="de-DE" sz="1600" b="0" i="0" baseline="0" dirty="0">
                <a:solidFill>
                  <a:srgbClr val="242424"/>
                </a:solidFill>
                <a:effectLst/>
                <a:latin typeface="Arial" panose="020B0604020202020204" pitchFamily="34" charset="0"/>
                <a:cs typeface="Arial" panose="020B0604020202020204" pitchFamily="34" charset="0"/>
              </a:rPr>
              <a:t> wird bei den Sexualdelikten </a:t>
            </a:r>
            <a:r>
              <a:rPr lang="de-DE" sz="1600" b="0" i="0" u="sng" baseline="0" dirty="0">
                <a:solidFill>
                  <a:srgbClr val="242424"/>
                </a:solidFill>
                <a:effectLst/>
                <a:latin typeface="Arial" panose="020B0604020202020204" pitchFamily="34" charset="0"/>
                <a:cs typeface="Arial" panose="020B0604020202020204" pitchFamily="34" charset="0"/>
              </a:rPr>
              <a:t>differenziert:</a:t>
            </a:r>
            <a:r>
              <a:rPr lang="de-DE" sz="1600" b="0" i="0" baseline="0" dirty="0">
                <a:solidFill>
                  <a:srgbClr val="242424"/>
                </a:solidFill>
                <a:effectLst/>
                <a:latin typeface="Arial" panose="020B0604020202020204" pitchFamily="34" charset="0"/>
                <a:cs typeface="Arial" panose="020B0604020202020204" pitchFamily="34" charset="0"/>
              </a:rPr>
              <a:t> </a:t>
            </a:r>
          </a:p>
          <a:p>
            <a:pPr>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Sexualdelikte, die </a:t>
            </a:r>
            <a:r>
              <a:rPr lang="de-DE" sz="1600" b="0" i="0" u="sng" baseline="0" dirty="0">
                <a:solidFill>
                  <a:srgbClr val="242424"/>
                </a:solidFill>
                <a:effectLst/>
                <a:latin typeface="Arial" panose="020B0604020202020204" pitchFamily="34" charset="0"/>
                <a:cs typeface="Arial" panose="020B0604020202020204" pitchFamily="34" charset="0"/>
              </a:rPr>
              <a:t>immer</a:t>
            </a:r>
            <a:r>
              <a:rPr lang="de-DE" sz="1600" b="0" i="0" baseline="0" dirty="0">
                <a:solidFill>
                  <a:srgbClr val="242424"/>
                </a:solidFill>
                <a:effectLst/>
                <a:latin typeface="Arial" panose="020B0604020202020204" pitchFamily="34" charset="0"/>
                <a:cs typeface="Arial" panose="020B0604020202020204" pitchFamily="34" charset="0"/>
              </a:rPr>
              <a:t> im Führungszeugnis stehen, sind (nur) die nach §§ 174 bis 180 und § 182 des Strafgesetzbuches</a:t>
            </a:r>
            <a:r>
              <a:rPr lang="de-DE" sz="1600" b="0" baseline="0" dirty="0">
                <a:solidFill>
                  <a:srgbClr val="242424"/>
                </a:solidFill>
                <a:latin typeface="Arial" panose="020B0604020202020204" pitchFamily="34" charset="0"/>
                <a:cs typeface="Arial" panose="020B0604020202020204" pitchFamily="34" charset="0"/>
              </a:rPr>
              <a:t>, das steht in § 32 Abs. 1 BZRG.</a:t>
            </a:r>
            <a:r>
              <a:rPr lang="de-DE" sz="1600" b="0" i="0" baseline="0" dirty="0">
                <a:solidFill>
                  <a:srgbClr val="242424"/>
                </a:solidFill>
                <a:effectLst/>
                <a:latin typeface="Arial" panose="020B0604020202020204" pitchFamily="34" charset="0"/>
                <a:cs typeface="Arial" panose="020B0604020202020204" pitchFamily="34" charset="0"/>
              </a:rPr>
              <a:t> </a:t>
            </a:r>
          </a:p>
          <a:p>
            <a:pPr>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Also: alle Formen von sexuellem Missbrauch (auch von Kindern) einschließlich sexueller Nötigung und Vergewaltigung sowie Förderung sexueller Handlungen Minderjähriger und sexueller Missbrauch von Jugendlichen. Das gilt für alle Verurteilungen, nicht jedoch für die Verwarnung mit Strafvorbehalt (Erwachsene) und nicht beim Schuldspruch nach § 27 JGG (Jugendstrafrecht).</a:t>
            </a:r>
            <a:endParaRPr lang="de-DE" sz="1600" b="1" i="0" baseline="0" dirty="0">
              <a:solidFill>
                <a:srgbClr val="242424"/>
              </a:solidFill>
              <a:effectLst/>
              <a:latin typeface="Arial" panose="020B0604020202020204" pitchFamily="34" charset="0"/>
              <a:cs typeface="Arial" panose="020B0604020202020204" pitchFamily="34" charset="0"/>
            </a:endParaRP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Nicht aufgeführt sind hier §§ 184 ff StGB, Verbreitung pornographischer Inhalte etc., auch sog. Kinderpornographie. Diese Verurteilung erscheinen nur dann im Führungszeugnis, wenn sie nach den allgemeinen  Vorschriften aufzunehmen sind (also bei 2 Verurteilungen oder ab 90 Tagessätzen bzw. zu verbüßender Jugendstrafe). </a:t>
            </a:r>
            <a:br>
              <a:rPr lang="de-DE" sz="1600" b="0" i="0" baseline="0" dirty="0">
                <a:solidFill>
                  <a:srgbClr val="242424"/>
                </a:solidFill>
                <a:effectLst/>
                <a:latin typeface="Arial" panose="020B0604020202020204" pitchFamily="34" charset="0"/>
                <a:cs typeface="Arial" panose="020B0604020202020204" pitchFamily="34" charset="0"/>
              </a:rPr>
            </a:br>
            <a:r>
              <a:rPr lang="de-DE" sz="1400" b="0" i="0" baseline="0" dirty="0">
                <a:solidFill>
                  <a:srgbClr val="FF0000"/>
                </a:solidFill>
                <a:effectLst/>
                <a:latin typeface="Arial" panose="020B0604020202020204" pitchFamily="34" charset="0"/>
                <a:cs typeface="Arial" panose="020B0604020202020204" pitchFamily="34" charset="0"/>
              </a:rPr>
              <a:t>[Es gilt aber eine Mindeststrafe von 6 Monaten für Kinderpornographie; § 184b StGB]</a:t>
            </a:r>
          </a:p>
          <a:p>
            <a:pPr algn="l">
              <a:spcAft>
                <a:spcPts val="900"/>
              </a:spcAft>
            </a:pPr>
            <a:r>
              <a:rPr lang="de-DE" sz="1600" b="0" i="0" baseline="0" dirty="0">
                <a:solidFill>
                  <a:srgbClr val="242424"/>
                </a:solidFill>
                <a:effectLst/>
                <a:latin typeface="Arial" panose="020B0604020202020204" pitchFamily="34" charset="0"/>
                <a:cs typeface="Arial" panose="020B0604020202020204" pitchFamily="34" charset="0"/>
              </a:rPr>
              <a:t>Allerdings werden diese Verurteilungen </a:t>
            </a:r>
            <a:r>
              <a:rPr lang="de-DE" sz="1600" b="0" i="0" u="sng" baseline="0" dirty="0">
                <a:solidFill>
                  <a:srgbClr val="242424"/>
                </a:solidFill>
                <a:effectLst/>
                <a:latin typeface="Arial" panose="020B0604020202020204" pitchFamily="34" charset="0"/>
                <a:cs typeface="Arial" panose="020B0604020202020204" pitchFamily="34" charset="0"/>
              </a:rPr>
              <a:t>immer</a:t>
            </a:r>
            <a:r>
              <a:rPr lang="de-DE" sz="1600" b="0" i="0" baseline="0" dirty="0">
                <a:solidFill>
                  <a:srgbClr val="242424"/>
                </a:solidFill>
                <a:effectLst/>
                <a:latin typeface="Arial" panose="020B0604020202020204" pitchFamily="34" charset="0"/>
                <a:cs typeface="Arial" panose="020B0604020202020204" pitchFamily="34" charset="0"/>
              </a:rPr>
              <a:t> in das </a:t>
            </a:r>
            <a:r>
              <a:rPr lang="de-DE" sz="1600" i="0" u="sng" baseline="0" dirty="0">
                <a:solidFill>
                  <a:srgbClr val="242424"/>
                </a:solidFill>
                <a:effectLst/>
                <a:latin typeface="Arial" panose="020B0604020202020204" pitchFamily="34" charset="0"/>
                <a:cs typeface="Arial" panose="020B0604020202020204" pitchFamily="34" charset="0"/>
              </a:rPr>
              <a:t>erweiterte</a:t>
            </a:r>
            <a:r>
              <a:rPr lang="de-DE" sz="1600" i="0" baseline="0" dirty="0">
                <a:solidFill>
                  <a:srgbClr val="242424"/>
                </a:solidFill>
                <a:effectLst/>
                <a:latin typeface="Arial" panose="020B0604020202020204" pitchFamily="34" charset="0"/>
                <a:cs typeface="Arial" panose="020B0604020202020204" pitchFamily="34" charset="0"/>
              </a:rPr>
              <a:t> Führungszeugnis </a:t>
            </a:r>
            <a:r>
              <a:rPr lang="de-DE" sz="1600" b="0" i="0" baseline="0" dirty="0">
                <a:solidFill>
                  <a:srgbClr val="242424"/>
                </a:solidFill>
                <a:effectLst/>
                <a:latin typeface="Arial" panose="020B0604020202020204" pitchFamily="34" charset="0"/>
                <a:cs typeface="Arial" panose="020B0604020202020204" pitchFamily="34" charset="0"/>
              </a:rPr>
              <a:t>aufgenommen, § 32 Abs. 5 BZRG.</a:t>
            </a:r>
            <a:endParaRPr lang="de-DE" sz="1600" b="1" i="0" baseline="0" dirty="0">
              <a:solidFill>
                <a:srgbClr val="24242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739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AE617DC-1334-09F9-BC8D-C68D1F607492}"/>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83BA3C5D-9382-4B7E-02A1-4881764EFD1C}"/>
              </a:ext>
            </a:extLst>
          </p:cNvPr>
          <p:cNvSpPr>
            <a:spLocks noGrp="1"/>
          </p:cNvSpPr>
          <p:nvPr>
            <p:ph type="sldNum" sz="quarter" idx="11"/>
          </p:nvPr>
        </p:nvSpPr>
        <p:spPr/>
        <p:txBody>
          <a:bodyPr/>
          <a:lstStyle/>
          <a:p>
            <a:pPr>
              <a:defRPr/>
            </a:pPr>
            <a:fld id="{ACD5C92E-9680-4AC0-98C7-C3941BAD59A8}" type="slidenum">
              <a:rPr lang="de-DE" smtClean="0"/>
              <a:pPr>
                <a:defRPr/>
              </a:pPr>
              <a:t>111</a:t>
            </a:fld>
            <a:endParaRPr lang="de-DE" dirty="0"/>
          </a:p>
        </p:txBody>
      </p:sp>
      <p:sp>
        <p:nvSpPr>
          <p:cNvPr id="4" name="Textfeld 3">
            <a:extLst>
              <a:ext uri="{FF2B5EF4-FFF2-40B4-BE49-F238E27FC236}">
                <a16:creationId xmlns:a16="http://schemas.microsoft.com/office/drawing/2014/main" id="{5C1F1B68-C9DB-80B4-FECF-C3AF83781CA1}"/>
              </a:ext>
            </a:extLst>
          </p:cNvPr>
          <p:cNvSpPr txBox="1"/>
          <p:nvPr/>
        </p:nvSpPr>
        <p:spPr>
          <a:xfrm>
            <a:off x="700481" y="679508"/>
            <a:ext cx="3135795" cy="430887"/>
          </a:xfrm>
          <a:prstGeom prst="rect">
            <a:avLst/>
          </a:prstGeom>
          <a:noFill/>
        </p:spPr>
        <p:txBody>
          <a:bodyPr wrap="none" rtlCol="0">
            <a:spAutoFit/>
          </a:bodyPr>
          <a:lstStyle/>
          <a:p>
            <a:r>
              <a:rPr lang="de-DE" sz="2200" b="1" baseline="0" dirty="0">
                <a:latin typeface="Arial" panose="020B0604020202020204" pitchFamily="34" charset="0"/>
                <a:cs typeface="Arial" panose="020B0604020202020204" pitchFamily="34" charset="0"/>
              </a:rPr>
              <a:t>Fragen aus der Praxis</a:t>
            </a:r>
          </a:p>
        </p:txBody>
      </p:sp>
      <p:sp>
        <p:nvSpPr>
          <p:cNvPr id="6" name="Textfeld 5">
            <a:extLst>
              <a:ext uri="{FF2B5EF4-FFF2-40B4-BE49-F238E27FC236}">
                <a16:creationId xmlns:a16="http://schemas.microsoft.com/office/drawing/2014/main" id="{68A5F8B7-E2A0-AE21-DD6D-CF43DAEF3220}"/>
              </a:ext>
            </a:extLst>
          </p:cNvPr>
          <p:cNvSpPr txBox="1"/>
          <p:nvPr/>
        </p:nvSpPr>
        <p:spPr>
          <a:xfrm>
            <a:off x="1169002" y="2125387"/>
            <a:ext cx="6617482" cy="1569660"/>
          </a:xfrm>
          <a:prstGeom prst="rect">
            <a:avLst/>
          </a:prstGeom>
          <a:noFill/>
        </p:spPr>
        <p:txBody>
          <a:bodyPr wrap="square">
            <a:spAutoFit/>
          </a:bodyPr>
          <a:lstStyle/>
          <a:p>
            <a:pPr algn="l"/>
            <a:r>
              <a:rPr lang="de-DE" sz="1600" b="0" i="0" baseline="0" dirty="0">
                <a:solidFill>
                  <a:srgbClr val="242424"/>
                </a:solidFill>
                <a:effectLst/>
                <a:latin typeface="Arial" panose="020B0604020202020204" pitchFamily="34" charset="0"/>
                <a:cs typeface="Arial" panose="020B0604020202020204" pitchFamily="34" charset="0"/>
              </a:rPr>
              <a:t>Es würde mich zusätzlich interessieren, inwieweit im Jugendstrafrecht Verfahrenseinstellungen (z.B. nach §§ 45, 47 JGG) oder Verurteilungen mit Weisung oder Auflage (oder auch zu einer Jugendstrafe) im (erweiterten) Führungszeugnis bei Straftaten nach §§ 176 – 177 StGB stehen. </a:t>
            </a:r>
          </a:p>
          <a:p>
            <a:pPr algn="l"/>
            <a:r>
              <a:rPr lang="de-DE" sz="1600" b="0" i="0" baseline="0" dirty="0">
                <a:solidFill>
                  <a:srgbClr val="242424"/>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16443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FEE7455-D024-C2B9-D974-B6972C1060BF}"/>
              </a:ext>
            </a:extLst>
          </p:cNvPr>
          <p:cNvSpPr>
            <a:spLocks noGrp="1"/>
          </p:cNvSpPr>
          <p:nvPr>
            <p:ph type="ftr" sz="quarter" idx="10"/>
          </p:nvPr>
        </p:nvSpPr>
        <p:spPr/>
        <p:txBody>
          <a:bodyPr/>
          <a:lstStyle/>
          <a:p>
            <a:pPr>
              <a:defRPr/>
            </a:pPr>
            <a:r>
              <a:rPr lang="de-DE"/>
              <a:t>..</a:t>
            </a:r>
            <a:endParaRPr lang="de-DE" dirty="0"/>
          </a:p>
        </p:txBody>
      </p:sp>
      <p:sp>
        <p:nvSpPr>
          <p:cNvPr id="3" name="Foliennummernplatzhalter 2">
            <a:extLst>
              <a:ext uri="{FF2B5EF4-FFF2-40B4-BE49-F238E27FC236}">
                <a16:creationId xmlns:a16="http://schemas.microsoft.com/office/drawing/2014/main" id="{1AD5DE25-8A29-4C5A-5038-1A34FFDFCF2D}"/>
              </a:ext>
            </a:extLst>
          </p:cNvPr>
          <p:cNvSpPr>
            <a:spLocks noGrp="1"/>
          </p:cNvSpPr>
          <p:nvPr>
            <p:ph type="sldNum" sz="quarter" idx="11"/>
          </p:nvPr>
        </p:nvSpPr>
        <p:spPr/>
        <p:txBody>
          <a:bodyPr/>
          <a:lstStyle/>
          <a:p>
            <a:pPr>
              <a:defRPr/>
            </a:pPr>
            <a:fld id="{ACD5C92E-9680-4AC0-98C7-C3941BAD59A8}" type="slidenum">
              <a:rPr lang="de-DE" smtClean="0"/>
              <a:pPr>
                <a:defRPr/>
              </a:pPr>
              <a:t>112</a:t>
            </a:fld>
            <a:endParaRPr lang="de-DE" dirty="0"/>
          </a:p>
        </p:txBody>
      </p:sp>
      <p:sp>
        <p:nvSpPr>
          <p:cNvPr id="5" name="Textfeld 4">
            <a:extLst>
              <a:ext uri="{FF2B5EF4-FFF2-40B4-BE49-F238E27FC236}">
                <a16:creationId xmlns:a16="http://schemas.microsoft.com/office/drawing/2014/main" id="{2D12D2CC-46EA-2295-FF41-1A90928563D4}"/>
              </a:ext>
            </a:extLst>
          </p:cNvPr>
          <p:cNvSpPr txBox="1"/>
          <p:nvPr/>
        </p:nvSpPr>
        <p:spPr>
          <a:xfrm>
            <a:off x="877624" y="1182985"/>
            <a:ext cx="7174296" cy="3785652"/>
          </a:xfrm>
          <a:prstGeom prst="rect">
            <a:avLst/>
          </a:prstGeom>
          <a:noFill/>
        </p:spPr>
        <p:txBody>
          <a:bodyPr wrap="square">
            <a:spAutoFit/>
          </a:bodyPr>
          <a:lstStyle/>
          <a:p>
            <a:pPr algn="l" fontAlgn="base"/>
            <a:r>
              <a:rPr lang="de-DE" sz="1600" b="0" i="0" baseline="0" dirty="0">
                <a:solidFill>
                  <a:srgbClr val="000000"/>
                </a:solidFill>
                <a:effectLst/>
                <a:latin typeface="Arial" panose="020B0604020202020204" pitchFamily="34" charset="0"/>
                <a:cs typeface="Arial" panose="020B0604020202020204" pitchFamily="34" charset="0"/>
              </a:rPr>
              <a:t>Zunächst: Verfahrens</a:t>
            </a:r>
            <a:r>
              <a:rPr lang="de-DE" sz="1600" b="0" i="0" u="sng" baseline="0" dirty="0">
                <a:solidFill>
                  <a:srgbClr val="000000"/>
                </a:solidFill>
                <a:effectLst/>
                <a:latin typeface="Arial" panose="020B0604020202020204" pitchFamily="34" charset="0"/>
                <a:cs typeface="Arial" panose="020B0604020202020204" pitchFamily="34" charset="0"/>
              </a:rPr>
              <a:t>einstellungen</a:t>
            </a:r>
            <a:r>
              <a:rPr lang="de-DE" sz="1600" b="0" i="0" baseline="0" dirty="0">
                <a:solidFill>
                  <a:srgbClr val="000000"/>
                </a:solidFill>
                <a:effectLst/>
                <a:latin typeface="Arial" panose="020B0604020202020204" pitchFamily="34" charset="0"/>
                <a:cs typeface="Arial" panose="020B0604020202020204" pitchFamily="34" charset="0"/>
              </a:rPr>
              <a:t> nach Jugendstrafrecht kommen </a:t>
            </a:r>
            <a:r>
              <a:rPr lang="de-DE" sz="1600" b="1" i="0" baseline="0" dirty="0">
                <a:solidFill>
                  <a:srgbClr val="000000"/>
                </a:solidFill>
                <a:effectLst/>
                <a:latin typeface="Arial" panose="020B0604020202020204" pitchFamily="34" charset="0"/>
                <a:cs typeface="Arial" panose="020B0604020202020204" pitchFamily="34" charset="0"/>
              </a:rPr>
              <a:t>nie</a:t>
            </a:r>
            <a:r>
              <a:rPr lang="de-DE" sz="1600" b="0" i="0" baseline="0" dirty="0">
                <a:solidFill>
                  <a:srgbClr val="000000"/>
                </a:solidFill>
                <a:effectLst/>
                <a:latin typeface="Arial" panose="020B0604020202020204" pitchFamily="34" charset="0"/>
                <a:cs typeface="Arial" panose="020B0604020202020204" pitchFamily="34" charset="0"/>
              </a:rPr>
              <a:t> in ein Führungszeugnis, weil sie "nur" im Erziehungsregister stehen. Aus dem JGG-Bereich können nur Jugends</a:t>
            </a:r>
            <a:r>
              <a:rPr lang="de-DE" sz="1600" b="0" i="0" u="sng" baseline="0" dirty="0">
                <a:solidFill>
                  <a:srgbClr val="000000"/>
                </a:solidFill>
                <a:effectLst/>
                <a:latin typeface="Arial" panose="020B0604020202020204" pitchFamily="34" charset="0"/>
                <a:cs typeface="Arial" panose="020B0604020202020204" pitchFamily="34" charset="0"/>
              </a:rPr>
              <a:t>trafen</a:t>
            </a:r>
            <a:r>
              <a:rPr lang="de-DE" sz="1600" b="0" i="0" baseline="0" dirty="0">
                <a:solidFill>
                  <a:srgbClr val="000000"/>
                </a:solidFill>
                <a:effectLst/>
                <a:latin typeface="Arial" panose="020B0604020202020204" pitchFamily="34" charset="0"/>
                <a:cs typeface="Arial" panose="020B0604020202020204" pitchFamily="34" charset="0"/>
              </a:rPr>
              <a:t> im FZ auftauchen (auch die Schuldsprüche nach § 27 JGG erscheinen nicht im FZ: § 32 Abs. 1, Abs. 5 BZRG). Im Regelfall stehen daher nur Jugendstrafen ohne Bewährung im FZ. </a:t>
            </a:r>
            <a:endParaRPr lang="de-DE" sz="1600" b="0" i="0" baseline="0" dirty="0">
              <a:solidFill>
                <a:srgbClr val="242424"/>
              </a:solidFill>
              <a:effectLst/>
              <a:latin typeface="Arial" panose="020B0604020202020204" pitchFamily="34" charset="0"/>
              <a:cs typeface="Arial" panose="020B0604020202020204" pitchFamily="34" charset="0"/>
            </a:endParaRPr>
          </a:p>
          <a:p>
            <a:pPr algn="l" fontAlgn="base"/>
            <a:r>
              <a:rPr lang="de-DE" sz="1600" b="0" i="0" baseline="0" dirty="0">
                <a:solidFill>
                  <a:srgbClr val="000000"/>
                </a:solidFill>
                <a:effectLst/>
                <a:latin typeface="Arial" panose="020B0604020202020204" pitchFamily="34" charset="0"/>
                <a:cs typeface="Arial" panose="020B0604020202020204" pitchFamily="34" charset="0"/>
              </a:rPr>
              <a:t> </a:t>
            </a:r>
            <a:endParaRPr lang="de-DE" sz="1600" b="0" i="0" baseline="0" dirty="0">
              <a:solidFill>
                <a:srgbClr val="242424"/>
              </a:solidFill>
              <a:effectLst/>
              <a:latin typeface="Arial" panose="020B0604020202020204" pitchFamily="34" charset="0"/>
              <a:cs typeface="Arial" panose="020B0604020202020204" pitchFamily="34" charset="0"/>
            </a:endParaRPr>
          </a:p>
          <a:p>
            <a:pPr algn="l" fontAlgn="base"/>
            <a:r>
              <a:rPr lang="de-DE" sz="1600" b="0" i="0" baseline="0" dirty="0">
                <a:solidFill>
                  <a:srgbClr val="000000"/>
                </a:solidFill>
                <a:effectLst/>
                <a:latin typeface="Arial" panose="020B0604020202020204" pitchFamily="34" charset="0"/>
                <a:cs typeface="Arial" panose="020B0604020202020204" pitchFamily="34" charset="0"/>
              </a:rPr>
              <a:t>Verurteilungen zu Jugend</a:t>
            </a:r>
            <a:r>
              <a:rPr lang="de-DE" sz="1600" b="0" i="0" u="sng" baseline="0" dirty="0">
                <a:solidFill>
                  <a:srgbClr val="000000"/>
                </a:solidFill>
                <a:effectLst/>
                <a:latin typeface="Arial" panose="020B0604020202020204" pitchFamily="34" charset="0"/>
                <a:cs typeface="Arial" panose="020B0604020202020204" pitchFamily="34" charset="0"/>
              </a:rPr>
              <a:t>strafe</a:t>
            </a:r>
            <a:r>
              <a:rPr lang="de-DE" sz="1600" b="0" i="0" baseline="0" dirty="0">
                <a:solidFill>
                  <a:srgbClr val="000000"/>
                </a:solidFill>
                <a:effectLst/>
                <a:latin typeface="Arial" panose="020B0604020202020204" pitchFamily="34" charset="0"/>
                <a:cs typeface="Arial" panose="020B0604020202020204" pitchFamily="34" charset="0"/>
              </a:rPr>
              <a:t> </a:t>
            </a:r>
            <a:r>
              <a:rPr lang="de-DE" sz="1600" b="0" i="0" baseline="0" dirty="0">
                <a:solidFill>
                  <a:srgbClr val="FF0000"/>
                </a:solidFill>
                <a:effectLst/>
                <a:latin typeface="Arial" panose="020B0604020202020204" pitchFamily="34" charset="0"/>
                <a:cs typeface="Arial" panose="020B0604020202020204" pitchFamily="34" charset="0"/>
              </a:rPr>
              <a:t>wegen §§ 176 - 177 StGB </a:t>
            </a:r>
            <a:r>
              <a:rPr lang="de-DE" sz="1600" b="0" i="0" baseline="0" dirty="0">
                <a:solidFill>
                  <a:srgbClr val="000000"/>
                </a:solidFill>
                <a:effectLst/>
                <a:latin typeface="Arial" panose="020B0604020202020204" pitchFamily="34" charset="0"/>
                <a:cs typeface="Arial" panose="020B0604020202020204" pitchFamily="34" charset="0"/>
              </a:rPr>
              <a:t>kommen </a:t>
            </a:r>
            <a:r>
              <a:rPr lang="de-DE" sz="1600" b="0" i="0" u="sng" baseline="0" dirty="0">
                <a:solidFill>
                  <a:srgbClr val="000000"/>
                </a:solidFill>
                <a:effectLst/>
                <a:latin typeface="Arial" panose="020B0604020202020204" pitchFamily="34" charset="0"/>
                <a:cs typeface="Arial" panose="020B0604020202020204" pitchFamily="34" charset="0"/>
              </a:rPr>
              <a:t>immer </a:t>
            </a:r>
            <a:r>
              <a:rPr lang="de-DE" sz="1600" b="0" i="0" baseline="0" dirty="0">
                <a:solidFill>
                  <a:srgbClr val="000000"/>
                </a:solidFill>
                <a:effectLst/>
                <a:latin typeface="Arial" panose="020B0604020202020204" pitchFamily="34" charset="0"/>
                <a:cs typeface="Arial" panose="020B0604020202020204" pitchFamily="34" charset="0"/>
              </a:rPr>
              <a:t>ins "normale" FZ, unabhängig von der Strafhöhe und einer etwaigen Strafaussetzung: § 32 Abs. 1 BZRG (auch Verurteilungen wegen der dort genannten weiteren Tatbestände). </a:t>
            </a:r>
          </a:p>
          <a:p>
            <a:pPr algn="l" fontAlgn="base"/>
            <a:endParaRPr lang="de-DE" sz="1600" b="0" baseline="0" dirty="0">
              <a:solidFill>
                <a:srgbClr val="000000"/>
              </a:solidFill>
              <a:latin typeface="Arial" panose="020B0604020202020204" pitchFamily="34" charset="0"/>
              <a:cs typeface="Arial" panose="020B0604020202020204" pitchFamily="34" charset="0"/>
            </a:endParaRPr>
          </a:p>
          <a:p>
            <a:pPr algn="l" fontAlgn="base"/>
            <a:r>
              <a:rPr lang="de-DE" sz="1600" b="0" i="0" baseline="0" dirty="0">
                <a:solidFill>
                  <a:srgbClr val="000000"/>
                </a:solidFill>
                <a:effectLst/>
                <a:latin typeface="Arial" panose="020B0604020202020204" pitchFamily="34" charset="0"/>
                <a:cs typeface="Arial" panose="020B0604020202020204" pitchFamily="34" charset="0"/>
              </a:rPr>
              <a:t>Und was im normalen FZ steht, steht natürlich auch im erweiterten. </a:t>
            </a:r>
            <a:r>
              <a:rPr lang="de-DE" sz="1600" b="0" i="0" u="sng" baseline="0" dirty="0">
                <a:solidFill>
                  <a:srgbClr val="000000"/>
                </a:solidFill>
                <a:effectLst/>
                <a:latin typeface="Arial" panose="020B0604020202020204" pitchFamily="34" charset="0"/>
                <a:cs typeface="Arial" panose="020B0604020202020204" pitchFamily="34" charset="0"/>
              </a:rPr>
              <a:t>Zusätzlich</a:t>
            </a:r>
            <a:r>
              <a:rPr lang="de-DE" sz="1600" b="0" i="0" baseline="0" dirty="0">
                <a:solidFill>
                  <a:srgbClr val="000000"/>
                </a:solidFill>
                <a:effectLst/>
                <a:latin typeface="Arial" panose="020B0604020202020204" pitchFamily="34" charset="0"/>
                <a:cs typeface="Arial" panose="020B0604020202020204" pitchFamily="34" charset="0"/>
              </a:rPr>
              <a:t> ins </a:t>
            </a:r>
            <a:r>
              <a:rPr lang="de-DE" sz="1600" i="0" u="sng" baseline="0" dirty="0">
                <a:solidFill>
                  <a:srgbClr val="000000"/>
                </a:solidFill>
                <a:effectLst/>
                <a:latin typeface="Arial" panose="020B0604020202020204" pitchFamily="34" charset="0"/>
                <a:cs typeface="Arial" panose="020B0604020202020204" pitchFamily="34" charset="0"/>
              </a:rPr>
              <a:t>erweiterte</a:t>
            </a:r>
            <a:r>
              <a:rPr lang="de-DE" sz="1600" i="0" baseline="0" dirty="0">
                <a:solidFill>
                  <a:srgbClr val="000000"/>
                </a:solidFill>
                <a:effectLst/>
                <a:latin typeface="Arial" panose="020B0604020202020204" pitchFamily="34" charset="0"/>
                <a:cs typeface="Arial" panose="020B0604020202020204" pitchFamily="34" charset="0"/>
              </a:rPr>
              <a:t> FZ </a:t>
            </a:r>
            <a:r>
              <a:rPr lang="de-DE" sz="1600" b="0" i="0" baseline="0" dirty="0">
                <a:solidFill>
                  <a:srgbClr val="000000"/>
                </a:solidFill>
                <a:effectLst/>
                <a:latin typeface="Arial" panose="020B0604020202020204" pitchFamily="34" charset="0"/>
                <a:cs typeface="Arial" panose="020B0604020202020204" pitchFamily="34" charset="0"/>
              </a:rPr>
              <a:t>kommen die In § 32 </a:t>
            </a:r>
            <a:r>
              <a:rPr lang="de-DE" sz="1600" b="1" i="0" baseline="0" dirty="0">
                <a:solidFill>
                  <a:srgbClr val="000000"/>
                </a:solidFill>
                <a:effectLst/>
                <a:latin typeface="Arial" panose="020B0604020202020204" pitchFamily="34" charset="0"/>
                <a:cs typeface="Arial" panose="020B0604020202020204" pitchFamily="34" charset="0"/>
              </a:rPr>
              <a:t>Abs. 5</a:t>
            </a:r>
            <a:r>
              <a:rPr lang="de-DE" sz="1600" b="0" i="0" baseline="0" dirty="0">
                <a:solidFill>
                  <a:srgbClr val="000000"/>
                </a:solidFill>
                <a:effectLst/>
                <a:latin typeface="Arial" panose="020B0604020202020204" pitchFamily="34" charset="0"/>
                <a:cs typeface="Arial" panose="020B0604020202020204" pitchFamily="34" charset="0"/>
              </a:rPr>
              <a:t> BZRG genannten Verurteilungen zu (Jugend-)Strafe.</a:t>
            </a:r>
            <a:endParaRPr lang="de-DE" sz="1600" b="0" i="0" baseline="0" dirty="0">
              <a:solidFill>
                <a:srgbClr val="24242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765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A1840CD-8371-A10E-AE21-0949BCDBC5EC}"/>
              </a:ext>
            </a:extLst>
          </p:cNvPr>
          <p:cNvSpPr>
            <a:spLocks noGrp="1"/>
          </p:cNvSpPr>
          <p:nvPr>
            <p:ph type="sldNum" sz="quarter" idx="12"/>
          </p:nvPr>
        </p:nvSpPr>
        <p:spPr/>
        <p:txBody>
          <a:bodyPr/>
          <a:lstStyle/>
          <a:p>
            <a:fld id="{20730961-A792-448F-8853-147BFAC65948}" type="slidenum">
              <a:rPr lang="de-DE" smtClean="0"/>
              <a:t>113</a:t>
            </a:fld>
            <a:endParaRPr lang="de-DE"/>
          </a:p>
        </p:txBody>
      </p:sp>
      <p:sp>
        <p:nvSpPr>
          <p:cNvPr id="6" name="Textfeld 5">
            <a:extLst>
              <a:ext uri="{FF2B5EF4-FFF2-40B4-BE49-F238E27FC236}">
                <a16:creationId xmlns:a16="http://schemas.microsoft.com/office/drawing/2014/main" id="{54474D6C-0DCE-68AF-BB4D-3B89B9DB6D10}"/>
              </a:ext>
            </a:extLst>
          </p:cNvPr>
          <p:cNvSpPr txBox="1"/>
          <p:nvPr/>
        </p:nvSpPr>
        <p:spPr>
          <a:xfrm>
            <a:off x="922376" y="831878"/>
            <a:ext cx="7170023" cy="3139321"/>
          </a:xfrm>
          <a:prstGeom prst="rect">
            <a:avLst/>
          </a:prstGeom>
          <a:noFill/>
        </p:spPr>
        <p:txBody>
          <a:bodyPr wrap="square">
            <a:spAutoFit/>
          </a:bodyPr>
          <a:lstStyle/>
          <a:p>
            <a:r>
              <a:rPr lang="de-DE" sz="2200" b="1" i="0" dirty="0">
                <a:solidFill>
                  <a:srgbClr val="242424"/>
                </a:solidFill>
                <a:effectLst/>
                <a:highlight>
                  <a:srgbClr val="FFFFFF"/>
                </a:highlight>
                <a:latin typeface="Arial" panose="020B0604020202020204" pitchFamily="34" charset="0"/>
                <a:cs typeface="Arial" panose="020B0604020202020204" pitchFamily="34" charset="0"/>
              </a:rPr>
              <a:t>Frage aus der Praxis:</a:t>
            </a:r>
          </a:p>
          <a:p>
            <a:endParaRPr lang="de-DE" sz="1600" b="1" dirty="0">
              <a:solidFill>
                <a:srgbClr val="242424"/>
              </a:solidFill>
              <a:highlight>
                <a:srgbClr val="FFFFFF"/>
              </a:highlight>
              <a:latin typeface="Arial" panose="020B0604020202020204" pitchFamily="34" charset="0"/>
              <a:cs typeface="Arial" panose="020B0604020202020204" pitchFamily="34" charset="0"/>
            </a:endParaRPr>
          </a:p>
          <a:p>
            <a:endParaRPr lang="de-DE" sz="1600" b="1" i="0" dirty="0">
              <a:solidFill>
                <a:srgbClr val="242424"/>
              </a:solidFill>
              <a:effectLst/>
              <a:highlight>
                <a:srgbClr val="FFFFFF"/>
              </a:highlight>
              <a:latin typeface="Arial" panose="020B0604020202020204" pitchFamily="34" charset="0"/>
              <a:cs typeface="Arial" panose="020B0604020202020204" pitchFamily="34" charset="0"/>
            </a:endParaRPr>
          </a:p>
          <a:p>
            <a:endParaRPr lang="de-DE" sz="1600" b="1" dirty="0">
              <a:solidFill>
                <a:srgbClr val="242424"/>
              </a:solidFill>
              <a:highlight>
                <a:srgbClr val="FFFFFF"/>
              </a:highlight>
              <a:latin typeface="Arial" panose="020B0604020202020204" pitchFamily="34" charset="0"/>
              <a:cs typeface="Arial" panose="020B0604020202020204" pitchFamily="34" charset="0"/>
            </a:endParaRPr>
          </a:p>
          <a:p>
            <a:endParaRPr lang="de-DE" sz="1600" b="1" i="0" dirty="0">
              <a:solidFill>
                <a:srgbClr val="242424"/>
              </a:solidFill>
              <a:effectLst/>
              <a:highlight>
                <a:srgbClr val="FFFFFF"/>
              </a:highlight>
              <a:latin typeface="Arial" panose="020B0604020202020204" pitchFamily="34" charset="0"/>
              <a:cs typeface="Arial" panose="020B0604020202020204" pitchFamily="34" charset="0"/>
            </a:endParaRPr>
          </a:p>
          <a:p>
            <a:endParaRPr lang="de-DE" sz="1600" b="1" i="0" dirty="0">
              <a:solidFill>
                <a:srgbClr val="242424"/>
              </a:solidFill>
              <a:effectLst/>
              <a:highlight>
                <a:srgbClr val="FFFFFF"/>
              </a:highlight>
              <a:latin typeface="Arial" panose="020B0604020202020204" pitchFamily="34" charset="0"/>
              <a:cs typeface="Arial" panose="020B0604020202020204" pitchFamily="34" charset="0"/>
            </a:endParaRPr>
          </a:p>
          <a:p>
            <a:r>
              <a:rPr lang="de-DE" sz="1600" b="0" i="0" dirty="0">
                <a:solidFill>
                  <a:srgbClr val="242424"/>
                </a:solidFill>
                <a:effectLst/>
                <a:highlight>
                  <a:srgbClr val="FFFFFF"/>
                </a:highlight>
                <a:latin typeface="Arial" panose="020B0604020202020204" pitchFamily="34" charset="0"/>
                <a:cs typeface="Arial" panose="020B0604020202020204" pitchFamily="34" charset="0"/>
              </a:rPr>
              <a:t>Ich bin zuständig geworden für eine 17-jährige, die im Mai 2024 zu einer Jugendstrafe von zwei Jahren verurteilt wurde wegen Beihilfe zum Mord. Die Jugendstrafe wurde – sehr überraschend – zur Bewährung ausgesetzt. Meine Frage ist nun, ob eine Verurteilung wegen Beihilfe zum Mord wegen des Verbrechenstatbestandes im Führungszeugnis vermerkt ist trotz der Bewährung und/oder im erweiterten Führungszeugnis.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038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A1840CD-8371-A10E-AE21-0949BCDBC5EC}"/>
              </a:ext>
            </a:extLst>
          </p:cNvPr>
          <p:cNvSpPr>
            <a:spLocks noGrp="1"/>
          </p:cNvSpPr>
          <p:nvPr>
            <p:ph type="sldNum" sz="quarter" idx="12"/>
          </p:nvPr>
        </p:nvSpPr>
        <p:spPr/>
        <p:txBody>
          <a:bodyPr/>
          <a:lstStyle/>
          <a:p>
            <a:fld id="{20730961-A792-448F-8853-147BFAC65948}" type="slidenum">
              <a:rPr lang="de-DE" smtClean="0"/>
              <a:t>114</a:t>
            </a:fld>
            <a:endParaRPr lang="de-DE"/>
          </a:p>
        </p:txBody>
      </p:sp>
      <p:sp>
        <p:nvSpPr>
          <p:cNvPr id="4" name="Textfeld 3">
            <a:extLst>
              <a:ext uri="{FF2B5EF4-FFF2-40B4-BE49-F238E27FC236}">
                <a16:creationId xmlns:a16="http://schemas.microsoft.com/office/drawing/2014/main" id="{CBACC830-E1B1-1C0C-3E8B-D0C808F9690B}"/>
              </a:ext>
            </a:extLst>
          </p:cNvPr>
          <p:cNvSpPr txBox="1"/>
          <p:nvPr/>
        </p:nvSpPr>
        <p:spPr>
          <a:xfrm>
            <a:off x="913584" y="2571534"/>
            <a:ext cx="7122585" cy="3293209"/>
          </a:xfrm>
          <a:prstGeom prst="rect">
            <a:avLst/>
          </a:prstGeom>
          <a:noFill/>
        </p:spPr>
        <p:txBody>
          <a:bodyPr wrap="square">
            <a:spAutoFit/>
          </a:bodyPr>
          <a:lstStyle/>
          <a:p>
            <a:r>
              <a:rPr lang="de-DE" sz="1600" b="0" i="0" dirty="0">
                <a:solidFill>
                  <a:srgbClr val="000000"/>
                </a:solidFill>
                <a:effectLst/>
                <a:highlight>
                  <a:srgbClr val="FFFFFF"/>
                </a:highlight>
                <a:latin typeface="Arial" panose="020B0604020202020204" pitchFamily="34" charset="0"/>
                <a:cs typeface="Arial" panose="020B0604020202020204" pitchFamily="34" charset="0"/>
              </a:rPr>
              <a:t> Die Jugendstrafe zur Bewährung wird nicht in ein Führungszeugnis aufgenommen: § 32 Abs. 2 Nr. 3 BZRG. Da Mord und Totschlag und auch Teilnahme daran (Anstiftung oder Beihilfe) nicht bei den Ausnahmen erwähnt sind, die dann doch im Führungszeugnis auftauchen (§ 32 Abs. 1 und Abs. 3 bis Abs. 5 BZRG) bleibt es dabei, dass dies nicht ins FZ aufgenommen wird, auch nicht in das erweiterte oder das für Behörden. Dass Mord und Totschlag nicht bei den Ausnahmen aufgeführt sind, liegt an der hohen Strafdrohung im Erwachsenenstrafrecht, auch für die Teilnehmer (Anstifter und Gehilfen). Solche Verurteilungen kommen damit aus anderen Gründen (wegen der Strafhöhe) ins Führungszeugnis. </a:t>
            </a:r>
          </a:p>
          <a:p>
            <a:endParaRPr lang="de-DE" sz="1600" dirty="0">
              <a:solidFill>
                <a:srgbClr val="000000"/>
              </a:solidFill>
              <a:highlight>
                <a:srgbClr val="FFFFFF"/>
              </a:highlight>
              <a:latin typeface="Arial" panose="020B0604020202020204" pitchFamily="34" charset="0"/>
              <a:cs typeface="Arial" panose="020B0604020202020204" pitchFamily="34" charset="0"/>
            </a:endParaRPr>
          </a:p>
          <a:p>
            <a:r>
              <a:rPr lang="de-DE" sz="1600" b="0" i="0" dirty="0">
                <a:solidFill>
                  <a:srgbClr val="000000"/>
                </a:solidFill>
                <a:effectLst/>
                <a:highlight>
                  <a:srgbClr val="FFFFFF"/>
                </a:highlight>
                <a:latin typeface="Arial" panose="020B0604020202020204" pitchFamily="34" charset="0"/>
                <a:cs typeface="Arial" panose="020B0604020202020204" pitchFamily="34" charset="0"/>
              </a:rPr>
              <a:t>Es handelt sich also um eine weitgehende Besserstellung, wenn nach Jugendstrafrecht verurteilt wird.</a:t>
            </a:r>
            <a:endParaRPr lang="de-DE" sz="16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4474D6C-0DCE-68AF-BB4D-3B89B9DB6D10}"/>
              </a:ext>
            </a:extLst>
          </p:cNvPr>
          <p:cNvSpPr txBox="1"/>
          <p:nvPr/>
        </p:nvSpPr>
        <p:spPr>
          <a:xfrm>
            <a:off x="913584" y="642844"/>
            <a:ext cx="7170023" cy="1600438"/>
          </a:xfrm>
          <a:prstGeom prst="rect">
            <a:avLst/>
          </a:prstGeom>
          <a:noFill/>
        </p:spPr>
        <p:txBody>
          <a:bodyPr wrap="square">
            <a:spAutoFit/>
          </a:bodyPr>
          <a:lstStyle/>
          <a:p>
            <a:r>
              <a:rPr lang="de-DE" sz="1400" b="1" i="0" dirty="0">
                <a:solidFill>
                  <a:srgbClr val="242424"/>
                </a:solidFill>
                <a:effectLst/>
                <a:highlight>
                  <a:srgbClr val="FFFFFF"/>
                </a:highlight>
                <a:latin typeface="Arial" panose="020B0604020202020204" pitchFamily="34" charset="0"/>
                <a:cs typeface="Arial" panose="020B0604020202020204" pitchFamily="34" charset="0"/>
              </a:rPr>
              <a:t>Frage aus der Praxis:</a:t>
            </a:r>
          </a:p>
          <a:p>
            <a:r>
              <a:rPr lang="de-DE" sz="1400" b="0" i="0" dirty="0">
                <a:solidFill>
                  <a:srgbClr val="242424"/>
                </a:solidFill>
                <a:effectLst/>
                <a:highlight>
                  <a:srgbClr val="FFFFFF"/>
                </a:highlight>
                <a:latin typeface="Arial" panose="020B0604020202020204" pitchFamily="34" charset="0"/>
                <a:cs typeface="Arial" panose="020B0604020202020204" pitchFamily="34" charset="0"/>
              </a:rPr>
              <a:t>Ich bin zuständig geworden für eine 17-jährige, die im Mai 2024 zu einer Jugendstrafe von zwei Jahren verurteilt wurde wegen Beihilfe zum Mord. Die Jugendstrafe wurde – sehr überraschend – zur Bewährung ausgesetzt. Meine Frage ist nun, ob eine Verurteilung wegen Beihilfe zum Mord wegen des Verbrechenstatbestandes im Führungszeugnis vermerkt ist trotz der Bewährung und/oder im erweiterten Führungszeugnis.</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741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FFF9E2B-93A5-34F8-9720-C81743B42567}"/>
              </a:ext>
            </a:extLst>
          </p:cNvPr>
          <p:cNvSpPr>
            <a:spLocks noGrp="1"/>
          </p:cNvSpPr>
          <p:nvPr>
            <p:ph type="sldNum" sz="quarter" idx="12"/>
          </p:nvPr>
        </p:nvSpPr>
        <p:spPr/>
        <p:txBody>
          <a:bodyPr/>
          <a:lstStyle/>
          <a:p>
            <a:fld id="{20730961-A792-448F-8853-147BFAC65948}" type="slidenum">
              <a:rPr lang="de-DE" smtClean="0"/>
              <a:t>115</a:t>
            </a:fld>
            <a:endParaRPr lang="de-DE"/>
          </a:p>
        </p:txBody>
      </p:sp>
      <p:sp>
        <p:nvSpPr>
          <p:cNvPr id="4" name="Textfeld 3">
            <a:extLst>
              <a:ext uri="{FF2B5EF4-FFF2-40B4-BE49-F238E27FC236}">
                <a16:creationId xmlns:a16="http://schemas.microsoft.com/office/drawing/2014/main" id="{9BB274C8-9785-FE8D-1095-A9DEEB5BDDC4}"/>
              </a:ext>
            </a:extLst>
          </p:cNvPr>
          <p:cNvSpPr txBox="1"/>
          <p:nvPr/>
        </p:nvSpPr>
        <p:spPr>
          <a:xfrm>
            <a:off x="859809" y="1013407"/>
            <a:ext cx="7028597" cy="4247317"/>
          </a:xfrm>
          <a:prstGeom prst="rect">
            <a:avLst/>
          </a:prstGeom>
          <a:noFill/>
        </p:spPr>
        <p:txBody>
          <a:bodyPr wrap="square">
            <a:spAutoFit/>
          </a:bodyPr>
          <a:lstStyle/>
          <a:p>
            <a:pPr algn="l"/>
            <a:r>
              <a:rPr lang="de-DE" b="1" i="0" dirty="0">
                <a:solidFill>
                  <a:srgbClr val="242424"/>
                </a:solidFill>
                <a:effectLst/>
                <a:latin typeface="Arial" panose="020B0604020202020204" pitchFamily="34" charset="0"/>
              </a:rPr>
              <a:t>Frage aus der Praxis</a:t>
            </a:r>
          </a:p>
          <a:p>
            <a:pPr algn="l"/>
            <a:endParaRPr lang="de-DE" dirty="0">
              <a:solidFill>
                <a:srgbClr val="242424"/>
              </a:solidFill>
              <a:latin typeface="Arial" panose="020B0604020202020204" pitchFamily="34" charset="0"/>
            </a:endParaRPr>
          </a:p>
          <a:p>
            <a:pPr algn="l"/>
            <a:r>
              <a:rPr lang="de-DE" b="0" i="0" dirty="0">
                <a:solidFill>
                  <a:srgbClr val="242424"/>
                </a:solidFill>
                <a:effectLst/>
                <a:latin typeface="Arial" panose="020B0604020202020204" pitchFamily="34" charset="0"/>
              </a:rPr>
              <a:t>Ein Jugendlicher ist des Verbreitens, des Erwerbs und des Besitzes kinderpornografischer Inhalte in Tateinheit mit Verbreitung und Besitz jugendpornografischer Inhalte vom Jugendrichter schuldig gesprochen worden. Ihm wurde auferlegt an einer Betreuungs-weisung mitzuwirken und sich bei der forensischen Ambulanz am Uniklinikum TÜ vorzustellen. Angewendet wurden folgende Vorschriften: §§ 184b Abs. 3, 184 c Abs. 3, 52 StGB, §§1, 3 JGG.</a:t>
            </a:r>
            <a:endParaRPr lang="de-DE" b="0" i="0" dirty="0">
              <a:solidFill>
                <a:srgbClr val="242424"/>
              </a:solidFill>
              <a:effectLst/>
              <a:latin typeface="Calibri" panose="020F0502020204030204" pitchFamily="34" charset="0"/>
            </a:endParaRPr>
          </a:p>
          <a:p>
            <a:pPr algn="l"/>
            <a:r>
              <a:rPr lang="de-DE" b="0" i="0" dirty="0">
                <a:solidFill>
                  <a:srgbClr val="242424"/>
                </a:solidFill>
                <a:effectLst/>
                <a:latin typeface="Arial" panose="020B0604020202020204" pitchFamily="34" charset="0"/>
              </a:rPr>
              <a:t> </a:t>
            </a:r>
            <a:endParaRPr lang="de-DE" b="0" i="0" dirty="0">
              <a:solidFill>
                <a:srgbClr val="242424"/>
              </a:solidFill>
              <a:effectLst/>
              <a:latin typeface="Calibri" panose="020F0502020204030204" pitchFamily="34" charset="0"/>
            </a:endParaRPr>
          </a:p>
          <a:p>
            <a:pPr algn="l"/>
            <a:r>
              <a:rPr lang="de-DE" b="0" i="0" dirty="0">
                <a:solidFill>
                  <a:srgbClr val="242424"/>
                </a:solidFill>
                <a:effectLst/>
                <a:latin typeface="Arial" panose="020B0604020202020204" pitchFamily="34" charset="0"/>
              </a:rPr>
              <a:t>Ich gehe davon aus, dass die Verurteilung nicht im erweiterten Führungszeugnis stehen wird.</a:t>
            </a:r>
            <a:endParaRPr lang="de-DE" b="0" i="0" dirty="0">
              <a:solidFill>
                <a:srgbClr val="242424"/>
              </a:solidFill>
              <a:effectLst/>
              <a:latin typeface="Calibri" panose="020F0502020204030204" pitchFamily="34" charset="0"/>
            </a:endParaRPr>
          </a:p>
          <a:p>
            <a:pPr algn="l"/>
            <a:r>
              <a:rPr lang="de-DE" b="0" i="0" dirty="0">
                <a:solidFill>
                  <a:srgbClr val="242424"/>
                </a:solidFill>
                <a:effectLst/>
                <a:latin typeface="Arial" panose="020B0604020202020204" pitchFamily="34" charset="0"/>
              </a:rPr>
              <a:t> </a:t>
            </a:r>
            <a:endParaRPr lang="de-DE" b="0" i="0" dirty="0">
              <a:solidFill>
                <a:srgbClr val="242424"/>
              </a:solidFill>
              <a:effectLst/>
              <a:latin typeface="Calibri" panose="020F0502020204030204" pitchFamily="34" charset="0"/>
            </a:endParaRPr>
          </a:p>
          <a:p>
            <a:pPr algn="l"/>
            <a:r>
              <a:rPr lang="de-DE" b="0" i="0" dirty="0">
                <a:solidFill>
                  <a:srgbClr val="242424"/>
                </a:solidFill>
                <a:effectLst/>
                <a:latin typeface="Arial" panose="020B0604020202020204" pitchFamily="34" charset="0"/>
              </a:rPr>
              <a:t>Wie verhält sich das aber mit den Nebenfolgen nach dem Jugendarbeitsschutzgesetz (§25 JArbSchG)? </a:t>
            </a:r>
            <a:endParaRPr lang="de-DE" b="0"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3171230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68333E-F394-E4A9-5579-089296BC5B07}"/>
              </a:ext>
            </a:extLst>
          </p:cNvPr>
          <p:cNvSpPr>
            <a:spLocks noGrp="1"/>
          </p:cNvSpPr>
          <p:nvPr>
            <p:ph type="sldNum" sz="quarter" idx="12"/>
          </p:nvPr>
        </p:nvSpPr>
        <p:spPr/>
        <p:txBody>
          <a:bodyPr/>
          <a:lstStyle/>
          <a:p>
            <a:fld id="{20730961-A792-448F-8853-147BFAC65948}" type="slidenum">
              <a:rPr lang="de-DE" smtClean="0"/>
              <a:t>116</a:t>
            </a:fld>
            <a:endParaRPr lang="de-DE"/>
          </a:p>
        </p:txBody>
      </p:sp>
      <p:sp>
        <p:nvSpPr>
          <p:cNvPr id="4" name="Textfeld 3">
            <a:extLst>
              <a:ext uri="{FF2B5EF4-FFF2-40B4-BE49-F238E27FC236}">
                <a16:creationId xmlns:a16="http://schemas.microsoft.com/office/drawing/2014/main" id="{25B946AA-ACF5-A5D4-EF44-4861AFB9CD51}"/>
              </a:ext>
            </a:extLst>
          </p:cNvPr>
          <p:cNvSpPr txBox="1"/>
          <p:nvPr/>
        </p:nvSpPr>
        <p:spPr>
          <a:xfrm>
            <a:off x="937146" y="1546746"/>
            <a:ext cx="7447130" cy="2585323"/>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Der Gedanke mit § 25 JArbSchG ist richtig, weil § 184b StGB (Kinderpornographische Inhalte) dort aufgeführt ist. </a:t>
            </a:r>
          </a:p>
          <a:p>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Aber</a:t>
            </a:r>
            <a:r>
              <a:rPr lang="de-DE" dirty="0">
                <a:latin typeface="Arial" panose="020B0604020202020204" pitchFamily="34" charset="0"/>
                <a:cs typeface="Arial" panose="020B0604020202020204" pitchFamily="34" charset="0"/>
              </a:rPr>
              <a:t>: </a:t>
            </a:r>
          </a:p>
          <a:p>
            <a:pPr algn="l" fontAlgn="base"/>
            <a:r>
              <a:rPr lang="de-DE" sz="1800" b="0" i="0" dirty="0">
                <a:solidFill>
                  <a:srgbClr val="000000"/>
                </a:solidFill>
                <a:effectLst/>
                <a:latin typeface="Arial" panose="020B0604020202020204" pitchFamily="34" charset="0"/>
                <a:cs typeface="Arial" panose="020B0604020202020204" pitchFamily="34" charset="0"/>
              </a:rPr>
              <a:t>§ 25 JArbSchG greift nur bei einer Verurteilung zu </a:t>
            </a:r>
            <a:r>
              <a:rPr lang="de-DE" sz="1800" b="1" i="0" dirty="0">
                <a:solidFill>
                  <a:srgbClr val="000000"/>
                </a:solidFill>
                <a:effectLst/>
                <a:latin typeface="Arial" panose="020B0604020202020204" pitchFamily="34" charset="0"/>
                <a:cs typeface="Arial" panose="020B0604020202020204" pitchFamily="34" charset="0"/>
              </a:rPr>
              <a:t>Strafe</a:t>
            </a:r>
            <a:r>
              <a:rPr lang="de-DE" sz="1800" b="0" i="0" dirty="0">
                <a:solidFill>
                  <a:srgbClr val="000000"/>
                </a:solidFill>
                <a:effectLst/>
                <a:latin typeface="Arial" panose="020B0604020202020204" pitchFamily="34" charset="0"/>
                <a:cs typeface="Arial" panose="020B0604020202020204" pitchFamily="34" charset="0"/>
              </a:rPr>
              <a:t> (Geld-, Freiheits- oder Jugendstrafe). Im genannten Fall gilt es also nicht.</a:t>
            </a:r>
          </a:p>
          <a:p>
            <a:pPr algn="l" fontAlgn="base"/>
            <a:br>
              <a:rPr lang="de-DE" sz="1800" b="0" i="0" dirty="0">
                <a:solidFill>
                  <a:srgbClr val="000000"/>
                </a:solidFill>
                <a:effectLst/>
                <a:latin typeface="Arial" panose="020B0604020202020204" pitchFamily="34" charset="0"/>
                <a:cs typeface="Arial" panose="020B0604020202020204" pitchFamily="34" charset="0"/>
              </a:rPr>
            </a:br>
            <a:endParaRPr lang="de-DE" sz="1800" b="0" i="0" dirty="0">
              <a:solidFill>
                <a:srgbClr val="000000"/>
              </a:solidFill>
              <a:effectLst/>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4036142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545E8B7-A4AA-E010-E42C-31BB8AA4F0B4}"/>
              </a:ext>
            </a:extLst>
          </p:cNvPr>
          <p:cNvSpPr>
            <a:spLocks noGrp="1"/>
          </p:cNvSpPr>
          <p:nvPr>
            <p:ph type="sldNum" sz="quarter" idx="12"/>
          </p:nvPr>
        </p:nvSpPr>
        <p:spPr/>
        <p:txBody>
          <a:bodyPr/>
          <a:lstStyle/>
          <a:p>
            <a:fld id="{20730961-A792-448F-8853-147BFAC65948}" type="slidenum">
              <a:rPr lang="de-DE" smtClean="0"/>
              <a:t>117</a:t>
            </a:fld>
            <a:endParaRPr lang="de-DE"/>
          </a:p>
        </p:txBody>
      </p:sp>
      <p:sp>
        <p:nvSpPr>
          <p:cNvPr id="6" name="Textfeld 5">
            <a:extLst>
              <a:ext uri="{FF2B5EF4-FFF2-40B4-BE49-F238E27FC236}">
                <a16:creationId xmlns:a16="http://schemas.microsoft.com/office/drawing/2014/main" id="{52FF2ED1-3C9B-AF9A-9D15-2BB527029921}"/>
              </a:ext>
            </a:extLst>
          </p:cNvPr>
          <p:cNvSpPr txBox="1"/>
          <p:nvPr/>
        </p:nvSpPr>
        <p:spPr>
          <a:xfrm>
            <a:off x="959223" y="917139"/>
            <a:ext cx="7548283" cy="2893100"/>
          </a:xfrm>
          <a:prstGeom prst="rect">
            <a:avLst/>
          </a:prstGeom>
          <a:noFill/>
        </p:spPr>
        <p:txBody>
          <a:bodyPr wrap="square">
            <a:spAutoFit/>
          </a:bodyPr>
          <a:lstStyle/>
          <a:p>
            <a:pPr>
              <a:buNone/>
            </a:pPr>
            <a:r>
              <a:rPr lang="de-DE" sz="2000" b="1" dirty="0">
                <a:solidFill>
                  <a:srgbClr val="002060"/>
                </a:solidFill>
                <a:effectLst/>
                <a:latin typeface="Arial" panose="020B0604020202020204" pitchFamily="34" charset="0"/>
              </a:rPr>
              <a:t>"Ich musste zum Jugendgericht. Bin ich jetzt vorbestraft?"</a:t>
            </a:r>
            <a:br>
              <a:rPr lang="de-DE" b="1" dirty="0">
                <a:solidFill>
                  <a:srgbClr val="002060"/>
                </a:solidFill>
              </a:rPr>
            </a:br>
            <a:endParaRPr lang="de-DE" b="1" dirty="0">
              <a:solidFill>
                <a:srgbClr val="002060"/>
              </a:solidFill>
            </a:endParaRPr>
          </a:p>
          <a:p>
            <a:pPr>
              <a:buNone/>
            </a:pPr>
            <a:endParaRPr lang="de-DE" dirty="0">
              <a:solidFill>
                <a:srgbClr val="002060"/>
              </a:solidFill>
              <a:effectLst/>
              <a:latin typeface="Arial" panose="020B0604020202020204" pitchFamily="34" charset="0"/>
            </a:endParaRPr>
          </a:p>
          <a:p>
            <a:pPr>
              <a:buNone/>
            </a:pPr>
            <a:r>
              <a:rPr lang="de-DE" b="1" dirty="0">
                <a:solidFill>
                  <a:srgbClr val="002060"/>
                </a:solidFill>
                <a:effectLst/>
                <a:latin typeface="Arial" panose="020B0604020202020204" pitchFamily="34" charset="0"/>
              </a:rPr>
              <a:t>Informationen und Austausch zum Führungszeugnis/Erziehungsregister/Bundeszentralregister und zu Mitteilungspflichten</a:t>
            </a:r>
          </a:p>
          <a:p>
            <a:pPr>
              <a:buNone/>
            </a:pPr>
            <a:endParaRPr lang="de-DE" dirty="0">
              <a:solidFill>
                <a:srgbClr val="002060"/>
              </a:solidFill>
              <a:latin typeface="Arial" panose="020B0604020202020204" pitchFamily="34" charset="0"/>
            </a:endParaRPr>
          </a:p>
          <a:p>
            <a:pPr>
              <a:buNone/>
            </a:pPr>
            <a:endParaRPr lang="de-DE" dirty="0">
              <a:solidFill>
                <a:srgbClr val="002060"/>
              </a:solidFill>
            </a:endParaRPr>
          </a:p>
          <a:p>
            <a:pPr>
              <a:buNone/>
            </a:pPr>
            <a:br>
              <a:rPr lang="de-DE" dirty="0">
                <a:solidFill>
                  <a:srgbClr val="002060"/>
                </a:solidFill>
              </a:rPr>
            </a:br>
            <a:endParaRPr lang="de-DE" dirty="0">
              <a:solidFill>
                <a:srgbClr val="002060"/>
              </a:solidFill>
            </a:endParaRPr>
          </a:p>
        </p:txBody>
      </p:sp>
      <p:pic>
        <p:nvPicPr>
          <p:cNvPr id="10" name="Grafik 9">
            <a:extLst>
              <a:ext uri="{FF2B5EF4-FFF2-40B4-BE49-F238E27FC236}">
                <a16:creationId xmlns:a16="http://schemas.microsoft.com/office/drawing/2014/main" id="{58491594-C827-E385-B53D-32F664C5ECAA}"/>
              </a:ext>
            </a:extLst>
          </p:cNvPr>
          <p:cNvPicPr>
            <a:picLocks noChangeAspect="1"/>
          </p:cNvPicPr>
          <p:nvPr/>
        </p:nvPicPr>
        <p:blipFill>
          <a:blip r:embed="rId2"/>
          <a:stretch>
            <a:fillRect/>
          </a:stretch>
        </p:blipFill>
        <p:spPr>
          <a:xfrm>
            <a:off x="1042157" y="2732867"/>
            <a:ext cx="2637855" cy="2411013"/>
          </a:xfrm>
          <a:prstGeom prst="rect">
            <a:avLst/>
          </a:prstGeom>
        </p:spPr>
      </p:pic>
      <p:pic>
        <p:nvPicPr>
          <p:cNvPr id="12" name="Grafik 11">
            <a:extLst>
              <a:ext uri="{FF2B5EF4-FFF2-40B4-BE49-F238E27FC236}">
                <a16:creationId xmlns:a16="http://schemas.microsoft.com/office/drawing/2014/main" id="{F1BB25E9-9C51-AF5A-3453-C81D89821459}"/>
              </a:ext>
            </a:extLst>
          </p:cNvPr>
          <p:cNvPicPr>
            <a:picLocks noChangeAspect="1"/>
          </p:cNvPicPr>
          <p:nvPr/>
        </p:nvPicPr>
        <p:blipFill>
          <a:blip r:embed="rId3"/>
          <a:stretch>
            <a:fillRect/>
          </a:stretch>
        </p:blipFill>
        <p:spPr>
          <a:xfrm>
            <a:off x="4316298" y="2815998"/>
            <a:ext cx="4643926" cy="2047119"/>
          </a:xfrm>
          <a:prstGeom prst="rect">
            <a:avLst/>
          </a:prstGeom>
        </p:spPr>
      </p:pic>
      <p:pic>
        <p:nvPicPr>
          <p:cNvPr id="14" name="Grafik 13">
            <a:extLst>
              <a:ext uri="{FF2B5EF4-FFF2-40B4-BE49-F238E27FC236}">
                <a16:creationId xmlns:a16="http://schemas.microsoft.com/office/drawing/2014/main" id="{604539E8-6B8A-1369-9CB4-91CF69E0895B}"/>
              </a:ext>
            </a:extLst>
          </p:cNvPr>
          <p:cNvPicPr>
            <a:picLocks noChangeAspect="1"/>
          </p:cNvPicPr>
          <p:nvPr/>
        </p:nvPicPr>
        <p:blipFill>
          <a:blip r:embed="rId4"/>
          <a:stretch>
            <a:fillRect/>
          </a:stretch>
        </p:blipFill>
        <p:spPr>
          <a:xfrm>
            <a:off x="3388659" y="4632589"/>
            <a:ext cx="5118847" cy="1544714"/>
          </a:xfrm>
          <a:prstGeom prst="rect">
            <a:avLst/>
          </a:prstGeom>
        </p:spPr>
      </p:pic>
    </p:spTree>
    <p:extLst>
      <p:ext uri="{BB962C8B-B14F-4D97-AF65-F5344CB8AC3E}">
        <p14:creationId xmlns:p14="http://schemas.microsoft.com/office/powerpoint/2010/main" val="3696020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12</a:t>
            </a:fld>
            <a:endParaRPr lang="de-DE"/>
          </a:p>
        </p:txBody>
      </p:sp>
      <p:sp>
        <p:nvSpPr>
          <p:cNvPr id="3" name="Textfeld 2">
            <a:extLst>
              <a:ext uri="{FF2B5EF4-FFF2-40B4-BE49-F238E27FC236}">
                <a16:creationId xmlns:a16="http://schemas.microsoft.com/office/drawing/2014/main" id="{2E1115CE-C9C4-AAF5-A0CD-F417B1A99F5C}"/>
              </a:ext>
            </a:extLst>
          </p:cNvPr>
          <p:cNvSpPr txBox="1"/>
          <p:nvPr/>
        </p:nvSpPr>
        <p:spPr>
          <a:xfrm>
            <a:off x="755576" y="1124744"/>
            <a:ext cx="8064896" cy="4708981"/>
          </a:xfrm>
          <a:prstGeom prst="rect">
            <a:avLst/>
          </a:prstGeom>
          <a:noFill/>
        </p:spPr>
        <p:txBody>
          <a:bodyPr wrap="square">
            <a:spAutoFit/>
          </a:bodyPr>
          <a:lstStyle/>
          <a:p>
            <a:pPr>
              <a:spcAft>
                <a:spcPts val="600"/>
              </a:spcAft>
            </a:pP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 2 Abs. 2 Jugendgerichtsgesetz (JGG )</a:t>
            </a:r>
            <a:endParaRPr lang="de-DE" sz="180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endParaRPr lang="de-DE" sz="180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t>Die allgemeinen Vorschriften gelten nur, soweit in diesem Gesetz </a:t>
            </a:r>
            <a:b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br>
            <a:r>
              <a:rPr lang="de-DE" sz="1800" kern="100" baseline="0" dirty="0">
                <a:effectLst/>
                <a:latin typeface="Arial" panose="020B0604020202020204" pitchFamily="34" charset="0"/>
                <a:ea typeface="Calibri" panose="020F0502020204030204" pitchFamily="34" charset="0"/>
                <a:cs typeface="Times New Roman" panose="02020603050405020304" pitchFamily="18" charset="0"/>
              </a:rPr>
              <a:t>nichts anderes bestimmt ist.</a:t>
            </a:r>
          </a:p>
          <a:p>
            <a:pPr>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a:t>
            </a:r>
          </a:p>
          <a:p>
            <a:pPr>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Es gelten die allgemeinen Strafbestimmungen, insbesondere des StGB über Tatbestandsmäßigkeit, Rechtswidrigkeit und Schuld, also die </a:t>
            </a:r>
            <a:r>
              <a:rPr lang="de-DE" sz="1800" b="0" u="sng" kern="100" baseline="0" dirty="0">
                <a:effectLst/>
                <a:latin typeface="Arial" panose="020B0604020202020204" pitchFamily="34" charset="0"/>
                <a:ea typeface="Calibri" panose="020F0502020204030204" pitchFamily="34" charset="0"/>
                <a:cs typeface="Times New Roman" panose="02020603050405020304" pitchFamily="18" charset="0"/>
              </a:rPr>
              <a:t>allgemeinen Regeln</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z.B. über Schuldfähigkeit, Versuch, Beihilfe, Notwehr etc. und die  </a:t>
            </a:r>
            <a:r>
              <a:rPr lang="de-DE" sz="1800" b="0" u="sng" kern="100" baseline="0" dirty="0">
                <a:effectLst/>
                <a:latin typeface="Arial" panose="020B0604020202020204" pitchFamily="34" charset="0"/>
                <a:ea typeface="Calibri" panose="020F0502020204030204" pitchFamily="34" charset="0"/>
                <a:cs typeface="Times New Roman" panose="02020603050405020304" pitchFamily="18" charset="0"/>
              </a:rPr>
              <a:t>Definitionen der Straftatbestände</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im Strafgesetzbuch (StGB).</a:t>
            </a:r>
          </a:p>
          <a:p>
            <a:pPr>
              <a:spcAft>
                <a:spcPts val="600"/>
              </a:spcAft>
            </a:pPr>
            <a:endPar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de-DE" b="1"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Gesondert geregelt </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sind im JGG z.B.: Gerichtsaufbau, Instanzenzug, Strafvollstreckung. </a:t>
            </a:r>
            <a:br>
              <a:rPr lang="de-DE" kern="100" dirty="0">
                <a:latin typeface="Arial" panose="020B0604020202020204" pitchFamily="34" charset="0"/>
                <a:ea typeface="Calibri" panose="020F0502020204030204" pitchFamily="34" charset="0"/>
                <a:cs typeface="Times New Roman" panose="02020603050405020304" pitchFamily="18" charset="0"/>
              </a:rPr>
            </a:br>
            <a:br>
              <a:rPr lang="de-DE" kern="100" dirty="0">
                <a:latin typeface="Arial" panose="020B0604020202020204" pitchFamily="34" charset="0"/>
                <a:ea typeface="Calibri" panose="020F0502020204030204" pitchFamily="34" charset="0"/>
                <a:cs typeface="Times New Roman" panose="02020603050405020304" pitchFamily="18" charset="0"/>
              </a:rPr>
            </a:br>
            <a:r>
              <a:rPr lang="de-DE" sz="1800" b="1" kern="100" baseline="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Und vor allem sind im JGG gesondert geregelt: </a:t>
            </a:r>
            <a:br>
              <a:rPr lang="de-DE" sz="1800" b="1" kern="100" baseline="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br>
            <a:r>
              <a:rPr lang="de-DE" sz="1800" b="1" kern="100" baseline="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die Rechtsfolgen („Strafen“) im Jugendstrafrecht</a:t>
            </a:r>
          </a:p>
        </p:txBody>
      </p:sp>
    </p:spTree>
    <p:extLst>
      <p:ext uri="{BB962C8B-B14F-4D97-AF65-F5344CB8AC3E}">
        <p14:creationId xmlns:p14="http://schemas.microsoft.com/office/powerpoint/2010/main" val="30362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13</a:t>
            </a:fld>
            <a:endParaRPr lang="de-DE"/>
          </a:p>
        </p:txBody>
      </p:sp>
      <p:sp>
        <p:nvSpPr>
          <p:cNvPr id="3" name="Textfeld 2">
            <a:extLst>
              <a:ext uri="{FF2B5EF4-FFF2-40B4-BE49-F238E27FC236}">
                <a16:creationId xmlns:a16="http://schemas.microsoft.com/office/drawing/2014/main" id="{5D579D7D-8C17-951C-7CF0-82F2557E8442}"/>
              </a:ext>
            </a:extLst>
          </p:cNvPr>
          <p:cNvSpPr txBox="1"/>
          <p:nvPr/>
        </p:nvSpPr>
        <p:spPr>
          <a:xfrm>
            <a:off x="899592" y="836712"/>
            <a:ext cx="7420396" cy="4355038"/>
          </a:xfrm>
          <a:prstGeom prst="rect">
            <a:avLst/>
          </a:prstGeom>
          <a:noFill/>
        </p:spPr>
        <p:txBody>
          <a:bodyPr wrap="square">
            <a:spAutoFit/>
          </a:bodyPr>
          <a:lstStyle/>
          <a:p>
            <a:pPr>
              <a:spcAft>
                <a:spcPts val="600"/>
              </a:spcAft>
            </a:pP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Als Rechtsfolgen können bei Anwendung des Jugendstrafrechts verhängt werden:</a:t>
            </a:r>
          </a:p>
          <a:p>
            <a:pPr>
              <a:spcAft>
                <a:spcPts val="600"/>
              </a:spcAft>
            </a:pPr>
            <a:endPar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endParaRPr>
          </a:p>
          <a:p>
            <a:pPr marL="360363" indent="-360363">
              <a:spcAft>
                <a:spcPts val="600"/>
              </a:spcAft>
            </a:pP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 5 JGG   Die Folgen der Jugendstraftat       </a:t>
            </a:r>
            <a:r>
              <a:rPr lang="de-DE" sz="1800" b="1" kern="100" baseline="0" dirty="0">
                <a:solidFill>
                  <a:srgbClr val="00B0F0"/>
                </a:solidFill>
                <a:effectLst/>
                <a:latin typeface="Arial" panose="020B0604020202020204" pitchFamily="34" charset="0"/>
                <a:ea typeface="Calibri" panose="020F0502020204030204" pitchFamily="34" charset="0"/>
                <a:cs typeface="Times New Roman" panose="02020603050405020304" pitchFamily="18" charset="0"/>
              </a:rPr>
              <a:t>(3 Stufen)</a:t>
            </a:r>
            <a:b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br>
            <a:endPar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endParaRP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(1) 	Aus </a:t>
            </a:r>
            <a:r>
              <a:rPr lang="de-DE" sz="1800" b="0" kern="100" baseline="0" dirty="0" err="1">
                <a:effectLst/>
                <a:latin typeface="Arial" panose="020B0604020202020204" pitchFamily="34" charset="0"/>
                <a:ea typeface="Calibri" panose="020F0502020204030204" pitchFamily="34" charset="0"/>
                <a:cs typeface="Times New Roman" panose="02020603050405020304" pitchFamily="18" charset="0"/>
              </a:rPr>
              <a:t>Anlaß</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der Straftat eines Jugendlichen können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Erziehungsmaßregeln</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angeordnet werden.</a:t>
            </a: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(2) 	Die Straftat eines Jugendlichen wird mit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Zuchtmitteln</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oder mit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Jugendstrafe</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geahndet, wenn Erziehungsmaßregeln nicht ausreichen.</a:t>
            </a:r>
          </a:p>
          <a:p>
            <a:pPr marL="360363" indent="-360363">
              <a:spcAft>
                <a:spcPts val="600"/>
              </a:spcAft>
            </a:pPr>
            <a:r>
              <a:rPr lang="de-DE" sz="1800" b="0" kern="100" baseline="0" dirty="0">
                <a:solidFill>
                  <a:schemeClr val="bg1">
                    <a:lumMod val="65000"/>
                  </a:schemeClr>
                </a:solidFill>
                <a:effectLst/>
                <a:latin typeface="Arial" panose="020B0604020202020204" pitchFamily="34" charset="0"/>
                <a:ea typeface="Calibri" panose="020F0502020204030204" pitchFamily="34" charset="0"/>
                <a:cs typeface="Times New Roman" panose="02020603050405020304" pitchFamily="18" charset="0"/>
              </a:rPr>
              <a:t>(3) 	Von Zuchtmitteln und Jugendstrafe wird abgesehen, wenn die Unterbringung in einem psychiatrischen Krankenhaus oder einer Entziehungsanstalt die Ahndung durch den Richter entbehrlich macht.</a:t>
            </a:r>
          </a:p>
        </p:txBody>
      </p:sp>
    </p:spTree>
    <p:extLst>
      <p:ext uri="{BB962C8B-B14F-4D97-AF65-F5344CB8AC3E}">
        <p14:creationId xmlns:p14="http://schemas.microsoft.com/office/powerpoint/2010/main" val="61431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14</a:t>
            </a:fld>
            <a:endParaRPr lang="de-DE"/>
          </a:p>
        </p:txBody>
      </p:sp>
      <p:sp>
        <p:nvSpPr>
          <p:cNvPr id="3" name="Textfeld 2">
            <a:extLst>
              <a:ext uri="{FF2B5EF4-FFF2-40B4-BE49-F238E27FC236}">
                <a16:creationId xmlns:a16="http://schemas.microsoft.com/office/drawing/2014/main" id="{1EB135CD-3AA4-EA19-3AA3-C6D490A9461B}"/>
              </a:ext>
            </a:extLst>
          </p:cNvPr>
          <p:cNvSpPr txBox="1"/>
          <p:nvPr/>
        </p:nvSpPr>
        <p:spPr>
          <a:xfrm>
            <a:off x="899592" y="946170"/>
            <a:ext cx="7848872" cy="4355038"/>
          </a:xfrm>
          <a:prstGeom prst="rect">
            <a:avLst/>
          </a:prstGeom>
          <a:noFill/>
        </p:spPr>
        <p:txBody>
          <a:bodyPr wrap="square">
            <a:spAutoFit/>
          </a:bodyPr>
          <a:lstStyle/>
          <a:p>
            <a:pPr>
              <a:spcAft>
                <a:spcPts val="600"/>
              </a:spcAft>
            </a:pP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 7 JGG   Maßregeln der Besserung und Sicherung</a:t>
            </a:r>
          </a:p>
          <a:p>
            <a:pPr>
              <a:spcAft>
                <a:spcPts val="600"/>
              </a:spcAft>
            </a:pPr>
            <a:endParaRPr lang="de-DE" sz="180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(1)	Als Maßregeln der Besserung und Sicherung im Sinne des allgemeinen Strafrechts können die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Unterbringung in einem psychiatrischen Krankenhaus</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oder einer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Entziehungsanstalt</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die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Führungsaufsicht</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oder die </a:t>
            </a:r>
            <a:r>
              <a:rPr lang="de-DE" sz="1800" b="1" kern="100" baseline="0" dirty="0">
                <a:effectLst/>
                <a:latin typeface="Arial" panose="020B0604020202020204" pitchFamily="34" charset="0"/>
                <a:ea typeface="Calibri" panose="020F0502020204030204" pitchFamily="34" charset="0"/>
                <a:cs typeface="Times New Roman" panose="02020603050405020304" pitchFamily="18" charset="0"/>
              </a:rPr>
              <a:t>Entziehung der Fahrerlaubnis </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angeordnet werden (§ 61 Nr. 1, 2, 4 und 5 des Strafgesetzbuches).  </a:t>
            </a:r>
          </a:p>
          <a:p>
            <a:pPr marL="360363">
              <a:spcAft>
                <a:spcPts val="600"/>
              </a:spcAft>
            </a:pPr>
            <a:r>
              <a:rPr lang="de-DE" sz="1800" b="0" kern="100" baseline="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Also nicht Nr. 3 und Nr. 6: die Sicherungsverwahrung und das       Berufsverbot</a:t>
            </a:r>
            <a:br>
              <a:rPr lang="de-DE" sz="1800" b="0" kern="100" baseline="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endPar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endParaRP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(2) 	Das Gericht kann im Urteil die Anordnung der Sicherungsverwahrung </a:t>
            </a:r>
            <a:r>
              <a:rPr lang="de-DE" sz="1800" b="0" u="sng" kern="100" baseline="0" dirty="0">
                <a:effectLst/>
                <a:latin typeface="Arial" panose="020B0604020202020204" pitchFamily="34" charset="0"/>
                <a:ea typeface="Calibri" panose="020F0502020204030204" pitchFamily="34" charset="0"/>
                <a:cs typeface="Times New Roman" panose="02020603050405020304" pitchFamily="18" charset="0"/>
              </a:rPr>
              <a:t>vorbehalten</a:t>
            </a: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wenn</a:t>
            </a: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Times New Roman" panose="02020603050405020304" pitchFamily="18" charset="0"/>
              </a:rPr>
              <a:t>     	1. der Jugendliche zu einer Jugendstrafe von mindestens sieben Jahren verurteilt wird ….  </a:t>
            </a:r>
            <a:r>
              <a:rPr lang="de-DE" sz="1800" b="0" kern="100" baseline="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(und weitere Voraussetzungen)</a:t>
            </a:r>
          </a:p>
        </p:txBody>
      </p:sp>
    </p:spTree>
    <p:extLst>
      <p:ext uri="{BB962C8B-B14F-4D97-AF65-F5344CB8AC3E}">
        <p14:creationId xmlns:p14="http://schemas.microsoft.com/office/powerpoint/2010/main" val="223911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15</a:t>
            </a:fld>
            <a:endParaRPr lang="de-DE"/>
          </a:p>
        </p:txBody>
      </p:sp>
      <p:sp>
        <p:nvSpPr>
          <p:cNvPr id="3" name="Textfeld 2">
            <a:extLst>
              <a:ext uri="{FF2B5EF4-FFF2-40B4-BE49-F238E27FC236}">
                <a16:creationId xmlns:a16="http://schemas.microsoft.com/office/drawing/2014/main" id="{A91B6E38-D8EE-1E75-9ABB-BCDC850BB961}"/>
              </a:ext>
            </a:extLst>
          </p:cNvPr>
          <p:cNvSpPr txBox="1"/>
          <p:nvPr/>
        </p:nvSpPr>
        <p:spPr>
          <a:xfrm>
            <a:off x="827584" y="476672"/>
            <a:ext cx="7859216" cy="5940088"/>
          </a:xfrm>
          <a:prstGeom prst="rect">
            <a:avLst/>
          </a:prstGeom>
          <a:noFill/>
        </p:spPr>
        <p:txBody>
          <a:bodyPr wrap="square">
            <a:spAutoFit/>
          </a:bodyPr>
          <a:lstStyle/>
          <a:p>
            <a:pPr>
              <a:spcAft>
                <a:spcPts val="600"/>
              </a:spcAft>
            </a:pPr>
            <a:r>
              <a:rPr lang="de-DE" sz="1800" b="0" kern="100" baseline="0" dirty="0">
                <a:effectLst/>
                <a:latin typeface="Arial" panose="020B0604020202020204" pitchFamily="34" charset="0"/>
                <a:ea typeface="Calibri" panose="020F0502020204030204" pitchFamily="34" charset="0"/>
                <a:cs typeface="Arial" panose="020B0604020202020204" pitchFamily="34" charset="0"/>
              </a:rPr>
              <a:t>und der Vollständigkeit halber:</a:t>
            </a:r>
          </a:p>
          <a:p>
            <a:pPr>
              <a:spcAft>
                <a:spcPts val="600"/>
              </a:spcAft>
            </a:pPr>
            <a:endParaRPr lang="de-DE" sz="1800" kern="100" baseline="0" dirty="0">
              <a:effectLst/>
              <a:latin typeface="Arial" panose="020B0604020202020204" pitchFamily="34" charset="0"/>
              <a:ea typeface="Calibri" panose="020F0502020204030204" pitchFamily="34" charset="0"/>
              <a:cs typeface="Arial" panose="020B0604020202020204" pitchFamily="34" charset="0"/>
            </a:endParaRPr>
          </a:p>
          <a:p>
            <a:pPr>
              <a:spcAft>
                <a:spcPts val="600"/>
              </a:spcAft>
            </a:pPr>
            <a:r>
              <a:rPr lang="de-DE" sz="1800" b="1" kern="100" baseline="0" dirty="0">
                <a:effectLst/>
                <a:latin typeface="Arial" panose="020B0604020202020204" pitchFamily="34" charset="0"/>
                <a:ea typeface="Calibri" panose="020F0502020204030204" pitchFamily="34" charset="0"/>
                <a:cs typeface="Arial" panose="020B0604020202020204" pitchFamily="34" charset="0"/>
              </a:rPr>
              <a:t>§ 6 JGG   Nebenfolgen</a:t>
            </a:r>
          </a:p>
          <a:p>
            <a:pPr marL="360363" indent="-360363">
              <a:spcAft>
                <a:spcPts val="600"/>
              </a:spcAft>
            </a:pPr>
            <a:r>
              <a:rPr lang="de-DE" sz="1800" b="0" kern="100" baseline="0" dirty="0">
                <a:effectLst/>
                <a:latin typeface="Arial" panose="020B0604020202020204" pitchFamily="34" charset="0"/>
                <a:ea typeface="Calibri" panose="020F0502020204030204" pitchFamily="34" charset="0"/>
                <a:cs typeface="Arial" panose="020B0604020202020204" pitchFamily="34" charset="0"/>
              </a:rPr>
              <a:t>(1) 	Auf Unfähigkeit, öffentliche Ämter zu bekleiden, Rechte aus öffentlichen Wahlen zu erlangen oder in öffentlichen Angelegenheiten zu wählen oder zu stimmen, </a:t>
            </a:r>
            <a:r>
              <a:rPr lang="de-DE" sz="1800" b="1" kern="100" baseline="0" dirty="0">
                <a:effectLst/>
                <a:latin typeface="Arial" panose="020B0604020202020204" pitchFamily="34" charset="0"/>
                <a:ea typeface="Calibri" panose="020F0502020204030204" pitchFamily="34" charset="0"/>
                <a:cs typeface="Arial" panose="020B0604020202020204" pitchFamily="34" charset="0"/>
              </a:rPr>
              <a:t>darf nicht erkannt werden</a:t>
            </a:r>
            <a:r>
              <a:rPr lang="de-DE" sz="1800" b="0" kern="100" baseline="0" dirty="0">
                <a:effectLst/>
                <a:latin typeface="Arial" panose="020B0604020202020204" pitchFamily="34" charset="0"/>
                <a:ea typeface="Calibri" panose="020F0502020204030204" pitchFamily="34" charset="0"/>
                <a:cs typeface="Arial" panose="020B0604020202020204" pitchFamily="34" charset="0"/>
              </a:rPr>
              <a:t>. Die Bekanntgabe der Verurteilung darf nicht angeordnet werden.</a:t>
            </a:r>
          </a:p>
          <a:p>
            <a:pPr marL="360363" indent="-360363"/>
            <a:r>
              <a:rPr lang="de-DE" sz="1800" b="0" baseline="0" dirty="0">
                <a:effectLst/>
                <a:latin typeface="Arial" panose="020B0604020202020204" pitchFamily="34" charset="0"/>
                <a:ea typeface="Calibri" panose="020F0502020204030204" pitchFamily="34" charset="0"/>
                <a:cs typeface="Arial" panose="020B0604020202020204" pitchFamily="34" charset="0"/>
              </a:rPr>
              <a:t>(2) 	Der Verlust der Fähigkeit, öffentliche Ämter zu bekleiden und Rechte aus öffentlichen Wahlen zu erlangen (§ 45 Abs. 1 des Strafgesetz-buches), </a:t>
            </a:r>
            <a:r>
              <a:rPr lang="de-DE" sz="1800" b="1" baseline="0" dirty="0">
                <a:effectLst/>
                <a:latin typeface="Arial" panose="020B0604020202020204" pitchFamily="34" charset="0"/>
                <a:ea typeface="Calibri" panose="020F0502020204030204" pitchFamily="34" charset="0"/>
                <a:cs typeface="Arial" panose="020B0604020202020204" pitchFamily="34" charset="0"/>
              </a:rPr>
              <a:t>tritt nicht ein.</a:t>
            </a:r>
          </a:p>
          <a:p>
            <a:pPr marL="360363" indent="-360363"/>
            <a:endParaRPr lang="de-DE" sz="1800" b="0" baseline="0" dirty="0">
              <a:effectLst/>
              <a:latin typeface="Arial" panose="020B0604020202020204" pitchFamily="34" charset="0"/>
              <a:ea typeface="Times New Roman" panose="02020603050405020304" pitchFamily="18" charset="0"/>
              <a:cs typeface="Arial" panose="020B0604020202020204" pitchFamily="34" charset="0"/>
            </a:endParaRPr>
          </a:p>
          <a:p>
            <a:r>
              <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Da hier insbesondere die </a:t>
            </a:r>
            <a:r>
              <a:rPr lang="de-DE" sz="1800" b="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Vermögensabschöpfung</a:t>
            </a:r>
            <a:r>
              <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 (§§ 73 ff StGB) </a:t>
            </a:r>
            <a:r>
              <a:rPr lang="de-DE" sz="1800" b="0" u="sng"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nicht</a:t>
            </a:r>
            <a:r>
              <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 erwähnt ist, gibt es </a:t>
            </a:r>
            <a:r>
              <a:rPr lang="de-DE" dirty="0">
                <a:solidFill>
                  <a:srgbClr val="1825CC"/>
                </a:solidFill>
                <a:latin typeface="Arial" panose="020B0604020202020204" pitchFamily="34" charset="0"/>
                <a:ea typeface="Times New Roman" panose="02020603050405020304" pitchFamily="18" charset="0"/>
                <a:cs typeface="Arial" panose="020B0604020202020204" pitchFamily="34" charset="0"/>
              </a:rPr>
              <a:t>die Vermögensabschöpfung </a:t>
            </a:r>
            <a:r>
              <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auch im Bereich des Jugendstrafrechts!</a:t>
            </a:r>
          </a:p>
          <a:p>
            <a:endPar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endParaRPr>
          </a:p>
          <a:p>
            <a:r>
              <a:rPr lang="de-DE" sz="1800" b="0" baseline="0" dirty="0">
                <a:solidFill>
                  <a:srgbClr val="1825CC"/>
                </a:solidFill>
                <a:latin typeface="Arial" panose="020B0604020202020204" pitchFamily="34" charset="0"/>
                <a:ea typeface="Times New Roman" panose="02020603050405020304" pitchFamily="18" charset="0"/>
                <a:cs typeface="Arial" panose="020B0604020202020204" pitchFamily="34" charset="0"/>
              </a:rPr>
              <a:t>Die Entscheidung des Großen Senats für Strafsachen des Bundesgerichtshofes vom 20.01.2021 hat dies unmissverständlich klargestellt.</a:t>
            </a:r>
          </a:p>
          <a:p>
            <a:endParaRPr lang="de-DE" sz="1800" b="0" baseline="0" dirty="0">
              <a:solidFill>
                <a:srgbClr val="1825CC"/>
              </a:solidFill>
              <a:latin typeface="Arial" panose="020B0604020202020204" pitchFamily="34" charset="0"/>
              <a:ea typeface="Times New Roman" panose="02020603050405020304" pitchFamily="18" charset="0"/>
              <a:cs typeface="Arial" panose="020B0604020202020204" pitchFamily="34" charset="0"/>
            </a:endParaRPr>
          </a:p>
          <a:p>
            <a:r>
              <a:rPr lang="de-DE" sz="1800" b="0" baseline="0" dirty="0">
                <a:solidFill>
                  <a:srgbClr val="1825CC"/>
                </a:solidFill>
                <a:effectLst/>
                <a:latin typeface="Arial" panose="020B0604020202020204" pitchFamily="34" charset="0"/>
                <a:ea typeface="Times New Roman" panose="02020603050405020304" pitchFamily="18" charset="0"/>
                <a:cs typeface="Arial" panose="020B0604020202020204" pitchFamily="34" charset="0"/>
              </a:rPr>
              <a:t>Dokumente (auch eine Stellungnahme der DVJJ) abrufbar bei DVJJ.de </a:t>
            </a:r>
          </a:p>
        </p:txBody>
      </p:sp>
    </p:spTree>
    <p:extLst>
      <p:ext uri="{BB962C8B-B14F-4D97-AF65-F5344CB8AC3E}">
        <p14:creationId xmlns:p14="http://schemas.microsoft.com/office/powerpoint/2010/main" val="195116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16</a:t>
            </a:fld>
            <a:endParaRPr lang="de-DE"/>
          </a:p>
        </p:txBody>
      </p:sp>
      <p:pic>
        <p:nvPicPr>
          <p:cNvPr id="7" name="Grafik 6">
            <a:extLst>
              <a:ext uri="{FF2B5EF4-FFF2-40B4-BE49-F238E27FC236}">
                <a16:creationId xmlns:a16="http://schemas.microsoft.com/office/drawing/2014/main" id="{A48A40A1-9A86-9535-295F-F95F6E4B06A7}"/>
              </a:ext>
            </a:extLst>
          </p:cNvPr>
          <p:cNvPicPr>
            <a:picLocks noChangeAspect="1"/>
          </p:cNvPicPr>
          <p:nvPr/>
        </p:nvPicPr>
        <p:blipFill>
          <a:blip r:embed="rId2"/>
          <a:stretch>
            <a:fillRect/>
          </a:stretch>
        </p:blipFill>
        <p:spPr>
          <a:xfrm>
            <a:off x="683568" y="168669"/>
            <a:ext cx="7848872" cy="6025229"/>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Freihand 2">
                <a:extLst>
                  <a:ext uri="{FF2B5EF4-FFF2-40B4-BE49-F238E27FC236}">
                    <a16:creationId xmlns:a16="http://schemas.microsoft.com/office/drawing/2014/main" id="{F4591CF8-76F9-9E71-0C8C-4CF88006AD7A}"/>
                  </a:ext>
                </a:extLst>
              </p14:cNvPr>
              <p14:cNvContentPartPr/>
              <p14:nvPr/>
            </p14:nvContentPartPr>
            <p14:xfrm>
              <a:off x="5613304" y="2438160"/>
              <a:ext cx="500760" cy="14400"/>
            </p14:xfrm>
          </p:contentPart>
        </mc:Choice>
        <mc:Fallback xmlns="">
          <p:pic>
            <p:nvPicPr>
              <p:cNvPr id="3" name="Freihand 2">
                <a:extLst>
                  <a:ext uri="{FF2B5EF4-FFF2-40B4-BE49-F238E27FC236}">
                    <a16:creationId xmlns:a16="http://schemas.microsoft.com/office/drawing/2014/main" id="{F4591CF8-76F9-9E71-0C8C-4CF88006AD7A}"/>
                  </a:ext>
                </a:extLst>
              </p:cNvPr>
              <p:cNvPicPr/>
              <p:nvPr/>
            </p:nvPicPr>
            <p:blipFill>
              <a:blip r:embed="rId4"/>
              <a:stretch>
                <a:fillRect/>
              </a:stretch>
            </p:blipFill>
            <p:spPr>
              <a:xfrm>
                <a:off x="5559304" y="2330160"/>
                <a:ext cx="6084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Freihand 3">
                <a:extLst>
                  <a:ext uri="{FF2B5EF4-FFF2-40B4-BE49-F238E27FC236}">
                    <a16:creationId xmlns:a16="http://schemas.microsoft.com/office/drawing/2014/main" id="{64A8E41B-E340-4438-4791-A5F001C5ED9D}"/>
                  </a:ext>
                </a:extLst>
              </p14:cNvPr>
              <p14:cNvContentPartPr/>
              <p14:nvPr/>
            </p14:nvContentPartPr>
            <p14:xfrm>
              <a:off x="5580904" y="3774120"/>
              <a:ext cx="569160" cy="48960"/>
            </p14:xfrm>
          </p:contentPart>
        </mc:Choice>
        <mc:Fallback xmlns="">
          <p:pic>
            <p:nvPicPr>
              <p:cNvPr id="4" name="Freihand 3">
                <a:extLst>
                  <a:ext uri="{FF2B5EF4-FFF2-40B4-BE49-F238E27FC236}">
                    <a16:creationId xmlns:a16="http://schemas.microsoft.com/office/drawing/2014/main" id="{64A8E41B-E340-4438-4791-A5F001C5ED9D}"/>
                  </a:ext>
                </a:extLst>
              </p:cNvPr>
              <p:cNvPicPr/>
              <p:nvPr/>
            </p:nvPicPr>
            <p:blipFill>
              <a:blip r:embed="rId6"/>
              <a:stretch>
                <a:fillRect/>
              </a:stretch>
            </p:blipFill>
            <p:spPr>
              <a:xfrm>
                <a:off x="5526904" y="3666120"/>
                <a:ext cx="676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4AB0FF7A-50B2-EB12-8267-AF5DCB1F486C}"/>
                  </a:ext>
                </a:extLst>
              </p14:cNvPr>
              <p14:cNvContentPartPr/>
              <p14:nvPr/>
            </p14:nvContentPartPr>
            <p14:xfrm>
              <a:off x="5584504" y="5768520"/>
              <a:ext cx="547200" cy="4680"/>
            </p14:xfrm>
          </p:contentPart>
        </mc:Choice>
        <mc:Fallback xmlns="">
          <p:pic>
            <p:nvPicPr>
              <p:cNvPr id="6" name="Freihand 5">
                <a:extLst>
                  <a:ext uri="{FF2B5EF4-FFF2-40B4-BE49-F238E27FC236}">
                    <a16:creationId xmlns:a16="http://schemas.microsoft.com/office/drawing/2014/main" id="{4AB0FF7A-50B2-EB12-8267-AF5DCB1F486C}"/>
                  </a:ext>
                </a:extLst>
              </p:cNvPr>
              <p:cNvPicPr/>
              <p:nvPr/>
            </p:nvPicPr>
            <p:blipFill>
              <a:blip r:embed="rId8"/>
              <a:stretch>
                <a:fillRect/>
              </a:stretch>
            </p:blipFill>
            <p:spPr>
              <a:xfrm>
                <a:off x="5530864" y="5660880"/>
                <a:ext cx="6548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Freihand 7">
                <a:extLst>
                  <a:ext uri="{FF2B5EF4-FFF2-40B4-BE49-F238E27FC236}">
                    <a16:creationId xmlns:a16="http://schemas.microsoft.com/office/drawing/2014/main" id="{F7E2BEF9-8C4E-D3A4-9DD7-3FAA1125D34B}"/>
                  </a:ext>
                </a:extLst>
              </p14:cNvPr>
              <p14:cNvContentPartPr/>
              <p14:nvPr/>
            </p14:nvContentPartPr>
            <p14:xfrm>
              <a:off x="5596024" y="2173560"/>
              <a:ext cx="961920" cy="73440"/>
            </p14:xfrm>
          </p:contentPart>
        </mc:Choice>
        <mc:Fallback xmlns="">
          <p:pic>
            <p:nvPicPr>
              <p:cNvPr id="8" name="Freihand 7">
                <a:extLst>
                  <a:ext uri="{FF2B5EF4-FFF2-40B4-BE49-F238E27FC236}">
                    <a16:creationId xmlns:a16="http://schemas.microsoft.com/office/drawing/2014/main" id="{F7E2BEF9-8C4E-D3A4-9DD7-3FAA1125D34B}"/>
                  </a:ext>
                </a:extLst>
              </p:cNvPr>
              <p:cNvPicPr/>
              <p:nvPr/>
            </p:nvPicPr>
            <p:blipFill>
              <a:blip r:embed="rId10"/>
              <a:stretch>
                <a:fillRect/>
              </a:stretch>
            </p:blipFill>
            <p:spPr>
              <a:xfrm>
                <a:off x="5542384" y="2065920"/>
                <a:ext cx="1069560" cy="289080"/>
              </a:xfrm>
              <a:prstGeom prst="rect">
                <a:avLst/>
              </a:prstGeom>
            </p:spPr>
          </p:pic>
        </mc:Fallback>
      </mc:AlternateContent>
      <p:sp>
        <p:nvSpPr>
          <p:cNvPr id="9" name="Textfeld 8">
            <a:extLst>
              <a:ext uri="{FF2B5EF4-FFF2-40B4-BE49-F238E27FC236}">
                <a16:creationId xmlns:a16="http://schemas.microsoft.com/office/drawing/2014/main" id="{559E5339-47B9-E47B-3AAE-AA42149B4F3D}"/>
              </a:ext>
            </a:extLst>
          </p:cNvPr>
          <p:cNvSpPr txBox="1"/>
          <p:nvPr/>
        </p:nvSpPr>
        <p:spPr>
          <a:xfrm>
            <a:off x="7063768" y="6237312"/>
            <a:ext cx="1468672" cy="246221"/>
          </a:xfrm>
          <a:prstGeom prst="rect">
            <a:avLst/>
          </a:prstGeom>
          <a:noFill/>
        </p:spPr>
        <p:txBody>
          <a:bodyPr wrap="none" rtlCol="0">
            <a:spAutoFit/>
          </a:bodyPr>
          <a:lstStyle/>
          <a:p>
            <a:r>
              <a:rPr lang="de-DE" sz="1000" dirty="0"/>
              <a:t>© Bernd Klippstein 2026</a:t>
            </a:r>
          </a:p>
        </p:txBody>
      </p:sp>
    </p:spTree>
    <p:extLst>
      <p:ext uri="{BB962C8B-B14F-4D97-AF65-F5344CB8AC3E}">
        <p14:creationId xmlns:p14="http://schemas.microsoft.com/office/powerpoint/2010/main" val="276043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17</a:t>
            </a:fld>
            <a:endParaRPr lang="de-DE"/>
          </a:p>
        </p:txBody>
      </p:sp>
      <p:sp>
        <p:nvSpPr>
          <p:cNvPr id="3" name="Textfeld 2">
            <a:extLst>
              <a:ext uri="{FF2B5EF4-FFF2-40B4-BE49-F238E27FC236}">
                <a16:creationId xmlns:a16="http://schemas.microsoft.com/office/drawing/2014/main" id="{0BEE30F3-9684-EC1C-C406-DE204BAE8FC6}"/>
              </a:ext>
            </a:extLst>
          </p:cNvPr>
          <p:cNvSpPr txBox="1"/>
          <p:nvPr/>
        </p:nvSpPr>
        <p:spPr>
          <a:xfrm>
            <a:off x="850287" y="1013266"/>
            <a:ext cx="7848872" cy="3770263"/>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In der Praxis bedeutsame Nebenfolgen:</a:t>
            </a:r>
          </a:p>
          <a:p>
            <a:endParaRPr lang="de-DE" sz="1800" baseline="0" dirty="0">
              <a:latin typeface="Arial" panose="020B0604020202020204" pitchFamily="34" charset="0"/>
              <a:cs typeface="Arial" panose="020B0604020202020204" pitchFamily="34" charset="0"/>
            </a:endParaRPr>
          </a:p>
          <a:p>
            <a:r>
              <a:rPr lang="de-DE" sz="1800" b="1" baseline="0" dirty="0">
                <a:latin typeface="Arial" panose="020B0604020202020204" pitchFamily="34" charset="0"/>
                <a:cs typeface="Arial" panose="020B0604020202020204" pitchFamily="34" charset="0"/>
              </a:rPr>
              <a:t>a)  Fahrverbot, § 44 StGB</a:t>
            </a:r>
          </a:p>
          <a:p>
            <a:pPr>
              <a:spcAft>
                <a:spcPts val="600"/>
              </a:spcAft>
              <a:tabLst>
                <a:tab pos="446088" algn="l"/>
              </a:tabLst>
            </a:pPr>
            <a:r>
              <a:rPr lang="de-DE" sz="1800" b="0" baseline="0" dirty="0">
                <a:latin typeface="Arial" panose="020B0604020202020204" pitchFamily="34" charset="0"/>
                <a:cs typeface="Arial" panose="020B0604020202020204" pitchFamily="34" charset="0"/>
              </a:rPr>
              <a:t>	wird in der Praxis zurückhaltend angewendet, gilt 1 bis 3 Monate.</a:t>
            </a:r>
          </a:p>
          <a:p>
            <a:pPr marL="446088" indent="-446088">
              <a:tabLst>
                <a:tab pos="446088" algn="l"/>
              </a:tabLst>
            </a:pPr>
            <a:r>
              <a:rPr lang="de-DE" dirty="0">
                <a:latin typeface="Arial" panose="020B0604020202020204" pitchFamily="34" charset="0"/>
                <a:cs typeface="Arial" panose="020B0604020202020204" pitchFamily="34" charset="0"/>
              </a:rPr>
              <a:t>	Es gibt auch Fahrverbote, die die Verwaltungsbehörde festsetzt, bei Ordnungswidrigkeiten (z.B. geringe Alkoholisierung, zu viele „Punkte“ im Fahreignungsregister)</a:t>
            </a:r>
            <a:endParaRPr lang="de-DE" sz="1800"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a:p>
            <a:pPr marL="446088" indent="-446088" defTabSz="446088">
              <a:tabLst>
                <a:tab pos="446088" algn="l"/>
              </a:tabLst>
            </a:pPr>
            <a:endParaRPr lang="de-DE" sz="1800" b="0" baseline="0" dirty="0">
              <a:latin typeface="Arial" panose="020B0604020202020204" pitchFamily="34" charset="0"/>
              <a:cs typeface="Arial" panose="020B0604020202020204" pitchFamily="34" charset="0"/>
            </a:endParaRPr>
          </a:p>
          <a:p>
            <a:pPr marL="446088" indent="-446088" defTabSz="446088">
              <a:tabLst>
                <a:tab pos="446088" algn="l"/>
              </a:tabLst>
            </a:pPr>
            <a:endParaRPr lang="de-DE" sz="1800" b="0" baseline="0" dirty="0">
              <a:latin typeface="Arial" panose="020B0604020202020204" pitchFamily="34" charset="0"/>
              <a:cs typeface="Arial" panose="020B0604020202020204" pitchFamily="34" charset="0"/>
            </a:endParaRPr>
          </a:p>
          <a:p>
            <a:pPr marL="446088" indent="-446088" defTabSz="446088">
              <a:tabLst>
                <a:tab pos="446088" algn="l"/>
              </a:tabLst>
            </a:pPr>
            <a:endParaRPr lang="de-DE"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77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18</a:t>
            </a:fld>
            <a:endParaRPr lang="de-DE"/>
          </a:p>
        </p:txBody>
      </p:sp>
      <p:sp>
        <p:nvSpPr>
          <p:cNvPr id="3" name="Textfeld 2">
            <a:extLst>
              <a:ext uri="{FF2B5EF4-FFF2-40B4-BE49-F238E27FC236}">
                <a16:creationId xmlns:a16="http://schemas.microsoft.com/office/drawing/2014/main" id="{0BEE30F3-9684-EC1C-C406-DE204BAE8FC6}"/>
              </a:ext>
            </a:extLst>
          </p:cNvPr>
          <p:cNvSpPr txBox="1"/>
          <p:nvPr/>
        </p:nvSpPr>
        <p:spPr>
          <a:xfrm>
            <a:off x="787533" y="840968"/>
            <a:ext cx="7848872" cy="6017032"/>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In der Praxis bedeutsame Nebenfolgen:</a:t>
            </a:r>
          </a:p>
          <a:p>
            <a:endParaRPr lang="de-DE" sz="1800" baseline="0" dirty="0">
              <a:latin typeface="Arial" panose="020B0604020202020204" pitchFamily="34" charset="0"/>
              <a:cs typeface="Arial" panose="020B0604020202020204" pitchFamily="34" charset="0"/>
            </a:endParaRPr>
          </a:p>
          <a:p>
            <a:pPr marL="446088" indent="-446088" defTabSz="446088">
              <a:tabLst>
                <a:tab pos="446088" algn="l"/>
              </a:tabLst>
            </a:pPr>
            <a:r>
              <a:rPr lang="de-DE" sz="1800" b="1" baseline="0" dirty="0">
                <a:latin typeface="Arial" panose="020B0604020202020204" pitchFamily="34" charset="0"/>
                <a:cs typeface="Arial" panose="020B0604020202020204" pitchFamily="34" charset="0"/>
              </a:rPr>
              <a:t>b)  Entziehung der Fahrerlaubnis bzw. isolierte Sperre, §§ 69, 69a StGB</a:t>
            </a:r>
          </a:p>
          <a:p>
            <a:pPr marL="446088" indent="-446088" defTabSz="447675">
              <a:spcAft>
                <a:spcPts val="600"/>
              </a:spcAft>
              <a:tabLst>
                <a:tab pos="446088" algn="l"/>
              </a:tabLst>
            </a:pPr>
            <a:r>
              <a:rPr lang="de-DE" sz="1800" b="0"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große Bedeutung in der Praxis </a:t>
            </a:r>
          </a:p>
          <a:p>
            <a:pPr marL="446088" indent="-446088" defTabSz="447675">
              <a:spcAft>
                <a:spcPts val="600"/>
              </a:spcAft>
              <a:tabLst>
                <a:tab pos="446088" algn="l"/>
              </a:tabLst>
            </a:pPr>
            <a:r>
              <a:rPr lang="de-DE" b="0" baseline="0" dirty="0">
                <a:latin typeface="Arial" panose="020B0604020202020204" pitchFamily="34" charset="0"/>
                <a:cs typeface="Arial" panose="020B0604020202020204" pitchFamily="34" charset="0"/>
              </a:rPr>
              <a:t>	Dauer: mindestens 6 Monate, im Wiederholungsfall mindestens 1 Jahr</a:t>
            </a:r>
          </a:p>
          <a:p>
            <a:pPr marL="446088" indent="-446088" defTabSz="447675">
              <a:spcAft>
                <a:spcPts val="600"/>
              </a:spcAft>
              <a:tabLst>
                <a:tab pos="446088" algn="l"/>
              </a:tabLst>
            </a:pPr>
            <a:r>
              <a:rPr lang="de-DE" b="0" baseline="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	D</a:t>
            </a:r>
            <a:r>
              <a:rPr lang="de-DE" b="0" baseline="0" dirty="0">
                <a:latin typeface="Arial" panose="020B0604020202020204" pitchFamily="34" charset="0"/>
                <a:cs typeface="Arial" panose="020B0604020202020204" pitchFamily="34" charset="0"/>
              </a:rPr>
              <a:t>anach muss die </a:t>
            </a:r>
            <a:r>
              <a:rPr lang="de-DE" dirty="0">
                <a:latin typeface="Arial" panose="020B0604020202020204" pitchFamily="34" charset="0"/>
                <a:cs typeface="Arial" panose="020B0604020202020204" pitchFamily="34" charset="0"/>
              </a:rPr>
              <a:t>F</a:t>
            </a:r>
            <a:r>
              <a:rPr lang="de-DE" b="0" baseline="0" dirty="0">
                <a:latin typeface="Arial" panose="020B0604020202020204" pitchFamily="34" charset="0"/>
                <a:cs typeface="Arial" panose="020B0604020202020204" pitchFamily="34" charset="0"/>
              </a:rPr>
              <a:t>ahrerlaubnis neu beantragt werden;</a:t>
            </a:r>
            <a:br>
              <a:rPr lang="de-DE" b="0" baseline="0" dirty="0">
                <a:latin typeface="Arial" panose="020B0604020202020204" pitchFamily="34" charset="0"/>
                <a:cs typeface="Arial" panose="020B0604020202020204" pitchFamily="34" charset="0"/>
              </a:rPr>
            </a:br>
            <a:r>
              <a:rPr lang="de-DE" b="0" baseline="0" dirty="0">
                <a:latin typeface="Arial" panose="020B0604020202020204" pitchFamily="34" charset="0"/>
                <a:cs typeface="Arial" panose="020B0604020202020204" pitchFamily="34" charset="0"/>
              </a:rPr>
              <a:t>	die Frist kann bei erstmaligen Verstoß nach Schulung abgekürzt werden  (Modell „Mainz 77“).</a:t>
            </a:r>
          </a:p>
          <a:p>
            <a:pPr marL="446088" indent="-446088" defTabSz="447675">
              <a:spcAft>
                <a:spcPts val="600"/>
              </a:spcAft>
              <a:tabLst>
                <a:tab pos="446088" algn="l"/>
              </a:tabLst>
            </a:pPr>
            <a:r>
              <a:rPr lang="de-DE" dirty="0">
                <a:latin typeface="Arial" panose="020B0604020202020204" pitchFamily="34" charset="0"/>
                <a:cs typeface="Arial" panose="020B0604020202020204" pitchFamily="34" charset="0"/>
              </a:rPr>
              <a:t>	Wenn eine Entziehung der Fahrerlaubnis zu erwarten ist, wird in aller Regel bereits im Ermittlungsverfahren auf Antrag der Staatsanwalt-</a:t>
            </a:r>
            <a:r>
              <a:rPr lang="de-DE" dirty="0" err="1">
                <a:latin typeface="Arial" panose="020B0604020202020204" pitchFamily="34" charset="0"/>
                <a:cs typeface="Arial" panose="020B0604020202020204" pitchFamily="34" charset="0"/>
              </a:rPr>
              <a:t>schaft</a:t>
            </a:r>
            <a:r>
              <a:rPr lang="de-DE" dirty="0">
                <a:latin typeface="Arial" panose="020B0604020202020204" pitchFamily="34" charset="0"/>
                <a:cs typeface="Arial" panose="020B0604020202020204" pitchFamily="34" charset="0"/>
              </a:rPr>
              <a:t> durch das  Gericht die vorläufige Entziehung der Fahrerlaubnis angeordnet, § 111a StPO. </a:t>
            </a:r>
          </a:p>
          <a:p>
            <a:pPr marL="446088" indent="-446088" defTabSz="447675">
              <a:spcAft>
                <a:spcPts val="600"/>
              </a:spcAft>
              <a:tabLst>
                <a:tab pos="446088" algn="l"/>
              </a:tabLst>
            </a:pPr>
            <a:r>
              <a:rPr lang="de-DE" baseline="0" dirty="0">
                <a:latin typeface="Arial" panose="020B0604020202020204" pitchFamily="34" charset="0"/>
                <a:cs typeface="Arial" panose="020B0604020202020204" pitchFamily="34" charset="0"/>
              </a:rPr>
              <a:t>	Die freiwillige Abgabe des Führerscheins (Sicherstellung durch die Polizei) hat dieselben Folgen wie der vorläufige Entzug. Wenn man trotzdem fährt, begeht man eine Straftat, § 21 Abs. 2 Straßenverkehrs-gesetz.</a:t>
            </a:r>
          </a:p>
          <a:p>
            <a:pPr marL="446088" indent="-446088" defTabSz="446088">
              <a:tabLst>
                <a:tab pos="446088" algn="l"/>
              </a:tabLst>
            </a:pPr>
            <a:endParaRPr lang="de-DE" dirty="0">
              <a:latin typeface="Arial" panose="020B0604020202020204" pitchFamily="34" charset="0"/>
              <a:cs typeface="Arial" panose="020B0604020202020204" pitchFamily="34" charset="0"/>
            </a:endParaRPr>
          </a:p>
          <a:p>
            <a:endParaRPr lang="de-DE"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185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19</a:t>
            </a:fld>
            <a:endParaRPr lang="de-DE"/>
          </a:p>
        </p:txBody>
      </p:sp>
      <p:sp>
        <p:nvSpPr>
          <p:cNvPr id="3" name="Textfeld 2">
            <a:extLst>
              <a:ext uri="{FF2B5EF4-FFF2-40B4-BE49-F238E27FC236}">
                <a16:creationId xmlns:a16="http://schemas.microsoft.com/office/drawing/2014/main" id="{0BEE30F3-9684-EC1C-C406-DE204BAE8FC6}"/>
              </a:ext>
            </a:extLst>
          </p:cNvPr>
          <p:cNvSpPr txBox="1"/>
          <p:nvPr/>
        </p:nvSpPr>
        <p:spPr>
          <a:xfrm>
            <a:off x="904074" y="963669"/>
            <a:ext cx="7848872" cy="4632037"/>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In der Praxis bedeutsame Nebenfolgen:</a:t>
            </a:r>
          </a:p>
          <a:p>
            <a:endParaRPr lang="de-DE" sz="1800" baseline="0" dirty="0">
              <a:latin typeface="Arial" panose="020B0604020202020204" pitchFamily="34" charset="0"/>
              <a:cs typeface="Arial" panose="020B0604020202020204" pitchFamily="34" charset="0"/>
            </a:endParaRPr>
          </a:p>
          <a:p>
            <a:pPr marL="446088" indent="-446088" defTabSz="446088">
              <a:tabLst>
                <a:tab pos="446088" algn="l"/>
              </a:tabLst>
            </a:pPr>
            <a:r>
              <a:rPr lang="de-DE" sz="1800" b="1" baseline="0" dirty="0">
                <a:latin typeface="Arial" panose="020B0604020202020204" pitchFamily="34" charset="0"/>
                <a:cs typeface="Arial" panose="020B0604020202020204" pitchFamily="34" charset="0"/>
              </a:rPr>
              <a:t>b)  Entziehung der Fahrerlaubnis bzw. isolierte Sperre, §§ 69, 69a StGB</a:t>
            </a:r>
          </a:p>
          <a:p>
            <a:pPr marL="446088" indent="-446088" defTabSz="447675">
              <a:spcAft>
                <a:spcPts val="600"/>
              </a:spcAft>
              <a:tabLst>
                <a:tab pos="446088" algn="l"/>
              </a:tabLst>
            </a:pPr>
            <a:r>
              <a:rPr lang="de-DE" sz="1800" b="0" baseline="0" dirty="0">
                <a:latin typeface="Arial" panose="020B0604020202020204" pitchFamily="34" charset="0"/>
                <a:cs typeface="Arial" panose="020B0604020202020204" pitchFamily="34" charset="0"/>
              </a:rPr>
              <a:t>	</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große Bedeutung in der Praxis </a:t>
            </a:r>
          </a:p>
          <a:p>
            <a:pPr marL="446088" indent="-446088" defTabSz="447675">
              <a:spcAft>
                <a:spcPts val="600"/>
              </a:spcAft>
              <a:tabLst>
                <a:tab pos="446088" algn="l"/>
              </a:tabLst>
            </a:pPr>
            <a:r>
              <a:rPr lang="de-DE" sz="1200" b="0" baseline="0" dirty="0">
                <a:solidFill>
                  <a:schemeClr val="tx1">
                    <a:lumMod val="50000"/>
                    <a:lumOff val="50000"/>
                  </a:schemeClr>
                </a:solidFill>
                <a:latin typeface="Arial" panose="020B0604020202020204" pitchFamily="34" charset="0"/>
                <a:cs typeface="Arial" panose="020B0604020202020204" pitchFamily="34" charset="0"/>
              </a:rPr>
              <a:t>	Dauer: mindestens 6 Monate, im Wiederholungsfall mindestens 1 Jahr</a:t>
            </a:r>
          </a:p>
          <a:p>
            <a:pPr marL="446088" indent="-446088" defTabSz="447675">
              <a:spcAft>
                <a:spcPts val="600"/>
              </a:spcAft>
              <a:tabLst>
                <a:tab pos="446088" algn="l"/>
              </a:tabLst>
            </a:pPr>
            <a:r>
              <a:rPr lang="de-DE" sz="1200" b="0" baseline="0" dirty="0">
                <a:solidFill>
                  <a:schemeClr val="tx1">
                    <a:lumMod val="50000"/>
                    <a:lumOff val="50000"/>
                  </a:schemeClr>
                </a:solidFill>
                <a:latin typeface="Arial" panose="020B0604020202020204" pitchFamily="34" charset="0"/>
                <a:cs typeface="Arial" panose="020B0604020202020204" pitchFamily="34" charset="0"/>
              </a:rPr>
              <a:t>	</a:t>
            </a:r>
            <a:r>
              <a:rPr lang="de-DE" sz="1200" dirty="0">
                <a:solidFill>
                  <a:schemeClr val="tx1">
                    <a:lumMod val="50000"/>
                    <a:lumOff val="50000"/>
                  </a:schemeClr>
                </a:solidFill>
                <a:latin typeface="Arial" panose="020B0604020202020204" pitchFamily="34" charset="0"/>
                <a:cs typeface="Arial" panose="020B0604020202020204" pitchFamily="34" charset="0"/>
              </a:rPr>
              <a:t>	D</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anach muss die </a:t>
            </a:r>
            <a:r>
              <a:rPr lang="de-DE" sz="1200" dirty="0">
                <a:solidFill>
                  <a:schemeClr val="tx1">
                    <a:lumMod val="50000"/>
                    <a:lumOff val="50000"/>
                  </a:schemeClr>
                </a:solidFill>
                <a:latin typeface="Arial" panose="020B0604020202020204" pitchFamily="34" charset="0"/>
                <a:cs typeface="Arial" panose="020B0604020202020204" pitchFamily="34" charset="0"/>
              </a:rPr>
              <a:t>F</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ahrerlaubnis neu beantragt werden;</a:t>
            </a:r>
            <a:br>
              <a:rPr lang="de-DE" sz="1200" b="0" baseline="0" dirty="0">
                <a:solidFill>
                  <a:schemeClr val="tx1">
                    <a:lumMod val="50000"/>
                    <a:lumOff val="50000"/>
                  </a:schemeClr>
                </a:solidFill>
                <a:latin typeface="Arial" panose="020B0604020202020204" pitchFamily="34" charset="0"/>
                <a:cs typeface="Arial" panose="020B0604020202020204" pitchFamily="34" charset="0"/>
              </a:rPr>
            </a:br>
            <a:r>
              <a:rPr lang="de-DE" sz="1200" b="0" baseline="0" dirty="0">
                <a:solidFill>
                  <a:schemeClr val="tx1">
                    <a:lumMod val="50000"/>
                    <a:lumOff val="50000"/>
                  </a:schemeClr>
                </a:solidFill>
                <a:latin typeface="Arial" panose="020B0604020202020204" pitchFamily="34" charset="0"/>
                <a:cs typeface="Arial" panose="020B0604020202020204" pitchFamily="34" charset="0"/>
              </a:rPr>
              <a:t>	die Frist kann bei erstmaligen Verstoß nach Schulung abgekürzt werden  (Modell „Mainz 77“).</a:t>
            </a:r>
          </a:p>
          <a:p>
            <a:pPr marL="446088" indent="-446088" defTabSz="447675">
              <a:spcAft>
                <a:spcPts val="600"/>
              </a:spcAft>
              <a:tabLst>
                <a:tab pos="446088" algn="l"/>
              </a:tabLst>
            </a:pPr>
            <a:r>
              <a:rPr lang="de-DE" sz="1200" dirty="0">
                <a:solidFill>
                  <a:schemeClr val="tx1">
                    <a:lumMod val="50000"/>
                    <a:lumOff val="50000"/>
                  </a:schemeClr>
                </a:solidFill>
                <a:latin typeface="Arial" panose="020B0604020202020204" pitchFamily="34" charset="0"/>
                <a:cs typeface="Arial" panose="020B0604020202020204" pitchFamily="34" charset="0"/>
              </a:rPr>
              <a:t>	Wenn eine Entziehung der Fahrerlaubnis zu erwarten ist, wird in aller Regel bereits im Ermittlungsverfahren auf Antrag der Staatsanwaltschaft durch das  Gericht die vorläufige Entziehung der Fahrerlaubnis angeordnet, § 111a StPO. </a:t>
            </a:r>
          </a:p>
          <a:p>
            <a:pPr marL="446088" indent="-446088" defTabSz="447675">
              <a:spcAft>
                <a:spcPts val="600"/>
              </a:spcAft>
              <a:tabLst>
                <a:tab pos="446088" algn="l"/>
              </a:tabLst>
            </a:pPr>
            <a:r>
              <a:rPr lang="de-DE" sz="1200" baseline="0" dirty="0">
                <a:solidFill>
                  <a:schemeClr val="tx1">
                    <a:lumMod val="50000"/>
                    <a:lumOff val="50000"/>
                  </a:schemeClr>
                </a:solidFill>
                <a:latin typeface="Arial" panose="020B0604020202020204" pitchFamily="34" charset="0"/>
                <a:cs typeface="Arial" panose="020B0604020202020204" pitchFamily="34" charset="0"/>
              </a:rPr>
              <a:t>	Die freiwillige Abgabe des Führerscheins (Sicherstellung durch die Polizei) hat dieselben Folgen wie der vorläufige Entzug. Wenn man trotzdem fährt, begeht man eine Straftat, § 21 Abs. 2 Straßenverkehrs-gesetz.</a:t>
            </a:r>
          </a:p>
          <a:p>
            <a:pPr marL="446088" indent="-446088" defTabSz="447675">
              <a:spcAft>
                <a:spcPts val="600"/>
              </a:spcAft>
              <a:tabLst>
                <a:tab pos="446088" algn="l"/>
              </a:tabLst>
            </a:pPr>
            <a:r>
              <a:rPr lang="de-DE" sz="1800" b="0" baseline="0" dirty="0">
                <a:latin typeface="Arial" panose="020B0604020202020204" pitchFamily="34" charset="0"/>
                <a:cs typeface="Arial" panose="020B0604020202020204" pitchFamily="34" charset="0"/>
              </a:rPr>
              <a:t>	</a:t>
            </a:r>
            <a:r>
              <a:rPr lang="de-DE" sz="1800" b="0" baseline="0" dirty="0">
                <a:solidFill>
                  <a:srgbClr val="1825CC"/>
                </a:solidFill>
                <a:latin typeface="Arial" panose="020B0604020202020204" pitchFamily="34" charset="0"/>
                <a:cs typeface="Arial" panose="020B0604020202020204" pitchFamily="34" charset="0"/>
              </a:rPr>
              <a:t>Anwendung im Jugendstrafrecht nach den gleichen Grundsätzen wie im Erwachsenenstrafrecht, wird praktisch immer angeordnet bei Trunkenheitsfahrt, Straßenverkehrsgefährdung, verbotenen Kraftfahrzeugrennen und bei schweren Fällen der Fahrerflucht.</a:t>
            </a:r>
            <a:endParaRPr lang="de-DE" sz="18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47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2</a:t>
            </a:fld>
            <a:endParaRPr lang="de-DE" dirty="0"/>
          </a:p>
        </p:txBody>
      </p:sp>
      <p:pic>
        <p:nvPicPr>
          <p:cNvPr id="6" name="Grafik 5">
            <a:extLst>
              <a:ext uri="{FF2B5EF4-FFF2-40B4-BE49-F238E27FC236}">
                <a16:creationId xmlns:a16="http://schemas.microsoft.com/office/drawing/2014/main" id="{2567DB90-D014-8202-A541-244D8FFA6E93}"/>
              </a:ext>
            </a:extLst>
          </p:cNvPr>
          <p:cNvPicPr>
            <a:picLocks noChangeAspect="1"/>
          </p:cNvPicPr>
          <p:nvPr/>
        </p:nvPicPr>
        <p:blipFill>
          <a:blip r:embed="rId3"/>
          <a:stretch>
            <a:fillRect/>
          </a:stretch>
        </p:blipFill>
        <p:spPr>
          <a:xfrm>
            <a:off x="827584" y="404664"/>
            <a:ext cx="6912768" cy="5626813"/>
          </a:xfrm>
          <a:prstGeom prst="rect">
            <a:avLst/>
          </a:prstGeom>
        </p:spPr>
      </p:pic>
      <p:sp>
        <p:nvSpPr>
          <p:cNvPr id="3" name="Textfeld 2">
            <a:extLst>
              <a:ext uri="{FF2B5EF4-FFF2-40B4-BE49-F238E27FC236}">
                <a16:creationId xmlns:a16="http://schemas.microsoft.com/office/drawing/2014/main" id="{719E4387-2E37-7739-797D-FD858D885EE2}"/>
              </a:ext>
            </a:extLst>
          </p:cNvPr>
          <p:cNvSpPr txBox="1"/>
          <p:nvPr/>
        </p:nvSpPr>
        <p:spPr>
          <a:xfrm>
            <a:off x="7380312" y="5925467"/>
            <a:ext cx="1468672" cy="246221"/>
          </a:xfrm>
          <a:prstGeom prst="rect">
            <a:avLst/>
          </a:prstGeom>
          <a:noFill/>
        </p:spPr>
        <p:txBody>
          <a:bodyPr wrap="none" rtlCol="0">
            <a:spAutoFit/>
          </a:bodyPr>
          <a:lstStyle/>
          <a:p>
            <a:r>
              <a:rPr lang="de-DE" sz="1000" dirty="0"/>
              <a:t>© Bernd Klippstein 2025</a:t>
            </a:r>
          </a:p>
        </p:txBody>
      </p:sp>
      <p:sp>
        <p:nvSpPr>
          <p:cNvPr id="5" name="Textfeld 4">
            <a:extLst>
              <a:ext uri="{FF2B5EF4-FFF2-40B4-BE49-F238E27FC236}">
                <a16:creationId xmlns:a16="http://schemas.microsoft.com/office/drawing/2014/main" id="{0CBE5E7D-60F9-1D12-DEED-FE896C0FE810}"/>
              </a:ext>
            </a:extLst>
          </p:cNvPr>
          <p:cNvSpPr txBox="1"/>
          <p:nvPr/>
        </p:nvSpPr>
        <p:spPr>
          <a:xfrm>
            <a:off x="4427984" y="5793289"/>
            <a:ext cx="2664296" cy="276999"/>
          </a:xfrm>
          <a:prstGeom prst="rect">
            <a:avLst/>
          </a:prstGeom>
          <a:solidFill>
            <a:schemeClr val="bg1"/>
          </a:solidFill>
        </p:spPr>
        <p:txBody>
          <a:bodyPr wrap="square" rtlCol="0">
            <a:spAutoFit/>
          </a:bodyPr>
          <a:lstStyle/>
          <a:p>
            <a:r>
              <a:rPr lang="de-DE" sz="1200" b="1" dirty="0"/>
              <a:t>§§ 61 – 72 StGB</a:t>
            </a:r>
          </a:p>
        </p:txBody>
      </p:sp>
    </p:spTree>
    <p:extLst>
      <p:ext uri="{BB962C8B-B14F-4D97-AF65-F5344CB8AC3E}">
        <p14:creationId xmlns:p14="http://schemas.microsoft.com/office/powerpoint/2010/main" val="3090689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1CDC-0A0D-5F1D-CAA5-C64AB8113A60}"/>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53E50BF-B7A3-04E6-AA52-3C8EC6708645}"/>
              </a:ext>
            </a:extLst>
          </p:cNvPr>
          <p:cNvSpPr>
            <a:spLocks noGrp="1"/>
          </p:cNvSpPr>
          <p:nvPr>
            <p:ph type="sldNum" sz="quarter" idx="12"/>
          </p:nvPr>
        </p:nvSpPr>
        <p:spPr/>
        <p:txBody>
          <a:bodyPr/>
          <a:lstStyle/>
          <a:p>
            <a:fld id="{20730961-A792-448F-8853-147BFAC65948}" type="slidenum">
              <a:rPr lang="de-DE" smtClean="0"/>
              <a:t>20</a:t>
            </a:fld>
            <a:endParaRPr lang="de-DE"/>
          </a:p>
        </p:txBody>
      </p:sp>
      <p:sp>
        <p:nvSpPr>
          <p:cNvPr id="3" name="Textfeld 2">
            <a:extLst>
              <a:ext uri="{FF2B5EF4-FFF2-40B4-BE49-F238E27FC236}">
                <a16:creationId xmlns:a16="http://schemas.microsoft.com/office/drawing/2014/main" id="{32BA1396-5BF4-7F78-7DC5-FF9C69538B8C}"/>
              </a:ext>
            </a:extLst>
          </p:cNvPr>
          <p:cNvSpPr txBox="1"/>
          <p:nvPr/>
        </p:nvSpPr>
        <p:spPr>
          <a:xfrm>
            <a:off x="823101" y="520511"/>
            <a:ext cx="7848872" cy="5709255"/>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In der Praxis bedeutsame Nebenfolgen:</a:t>
            </a:r>
          </a:p>
          <a:p>
            <a:endParaRPr lang="de-DE" sz="1800" baseline="0" dirty="0">
              <a:latin typeface="Arial" panose="020B0604020202020204" pitchFamily="34" charset="0"/>
              <a:cs typeface="Arial" panose="020B0604020202020204" pitchFamily="34" charset="0"/>
            </a:endParaRPr>
          </a:p>
          <a:p>
            <a:pPr marL="446088" indent="-446088" defTabSz="446088">
              <a:tabLst>
                <a:tab pos="446088" algn="l"/>
              </a:tabLst>
            </a:pPr>
            <a:r>
              <a:rPr lang="de-DE" sz="1800" b="1" baseline="0" dirty="0">
                <a:latin typeface="Arial" panose="020B0604020202020204" pitchFamily="34" charset="0"/>
                <a:cs typeface="Arial" panose="020B0604020202020204" pitchFamily="34" charset="0"/>
              </a:rPr>
              <a:t>b)  Entziehung der Fahrerlaubnis bzw. isolierte Sperre, §§ 69, 69a StGB</a:t>
            </a:r>
          </a:p>
          <a:p>
            <a:pPr marL="446088" indent="-446088" defTabSz="447675">
              <a:spcAft>
                <a:spcPts val="600"/>
              </a:spcAft>
              <a:tabLst>
                <a:tab pos="446088" algn="l"/>
              </a:tabLst>
            </a:pPr>
            <a:r>
              <a:rPr lang="de-DE" sz="1800" b="0" baseline="0" dirty="0">
                <a:latin typeface="Arial" panose="020B0604020202020204" pitchFamily="34" charset="0"/>
                <a:cs typeface="Arial" panose="020B0604020202020204" pitchFamily="34" charset="0"/>
              </a:rPr>
              <a:t>	</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große Bedeutung in der Praxis </a:t>
            </a:r>
          </a:p>
          <a:p>
            <a:pPr marL="446088" indent="-446088" defTabSz="447675">
              <a:spcAft>
                <a:spcPts val="600"/>
              </a:spcAft>
              <a:tabLst>
                <a:tab pos="446088" algn="l"/>
              </a:tabLst>
            </a:pPr>
            <a:r>
              <a:rPr lang="de-DE" sz="1200" b="0" baseline="0" dirty="0">
                <a:solidFill>
                  <a:schemeClr val="tx1">
                    <a:lumMod val="50000"/>
                    <a:lumOff val="50000"/>
                  </a:schemeClr>
                </a:solidFill>
                <a:latin typeface="Arial" panose="020B0604020202020204" pitchFamily="34" charset="0"/>
                <a:cs typeface="Arial" panose="020B0604020202020204" pitchFamily="34" charset="0"/>
              </a:rPr>
              <a:t>	Dauer: mindestens 6 Monate, im Wiederholungsfall mindestens 1 Jahr</a:t>
            </a:r>
          </a:p>
          <a:p>
            <a:pPr marL="446088" indent="-446088" defTabSz="447675">
              <a:spcAft>
                <a:spcPts val="600"/>
              </a:spcAft>
              <a:tabLst>
                <a:tab pos="446088" algn="l"/>
              </a:tabLst>
            </a:pPr>
            <a:r>
              <a:rPr lang="de-DE" sz="1200" b="0" baseline="0" dirty="0">
                <a:solidFill>
                  <a:schemeClr val="tx1">
                    <a:lumMod val="50000"/>
                    <a:lumOff val="50000"/>
                  </a:schemeClr>
                </a:solidFill>
                <a:latin typeface="Arial" panose="020B0604020202020204" pitchFamily="34" charset="0"/>
                <a:cs typeface="Arial" panose="020B0604020202020204" pitchFamily="34" charset="0"/>
              </a:rPr>
              <a:t>	</a:t>
            </a:r>
            <a:r>
              <a:rPr lang="de-DE" sz="1200" dirty="0">
                <a:solidFill>
                  <a:schemeClr val="tx1">
                    <a:lumMod val="50000"/>
                    <a:lumOff val="50000"/>
                  </a:schemeClr>
                </a:solidFill>
                <a:latin typeface="Arial" panose="020B0604020202020204" pitchFamily="34" charset="0"/>
                <a:cs typeface="Arial" panose="020B0604020202020204" pitchFamily="34" charset="0"/>
              </a:rPr>
              <a:t>	D</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anach muss die </a:t>
            </a:r>
            <a:r>
              <a:rPr lang="de-DE" sz="1200" dirty="0">
                <a:solidFill>
                  <a:schemeClr val="tx1">
                    <a:lumMod val="50000"/>
                    <a:lumOff val="50000"/>
                  </a:schemeClr>
                </a:solidFill>
                <a:latin typeface="Arial" panose="020B0604020202020204" pitchFamily="34" charset="0"/>
                <a:cs typeface="Arial" panose="020B0604020202020204" pitchFamily="34" charset="0"/>
              </a:rPr>
              <a:t>F</a:t>
            </a:r>
            <a:r>
              <a:rPr lang="de-DE" sz="1200" b="0" baseline="0" dirty="0">
                <a:solidFill>
                  <a:schemeClr val="tx1">
                    <a:lumMod val="50000"/>
                    <a:lumOff val="50000"/>
                  </a:schemeClr>
                </a:solidFill>
                <a:latin typeface="Arial" panose="020B0604020202020204" pitchFamily="34" charset="0"/>
                <a:cs typeface="Arial" panose="020B0604020202020204" pitchFamily="34" charset="0"/>
              </a:rPr>
              <a:t>ahrerlaubnis neu beantragt werden;</a:t>
            </a:r>
            <a:br>
              <a:rPr lang="de-DE" sz="1200" b="0" baseline="0" dirty="0">
                <a:solidFill>
                  <a:schemeClr val="tx1">
                    <a:lumMod val="50000"/>
                    <a:lumOff val="50000"/>
                  </a:schemeClr>
                </a:solidFill>
                <a:latin typeface="Arial" panose="020B0604020202020204" pitchFamily="34" charset="0"/>
                <a:cs typeface="Arial" panose="020B0604020202020204" pitchFamily="34" charset="0"/>
              </a:rPr>
            </a:br>
            <a:r>
              <a:rPr lang="de-DE" sz="1200" b="0" baseline="0" dirty="0">
                <a:solidFill>
                  <a:schemeClr val="tx1">
                    <a:lumMod val="50000"/>
                    <a:lumOff val="50000"/>
                  </a:schemeClr>
                </a:solidFill>
                <a:latin typeface="Arial" panose="020B0604020202020204" pitchFamily="34" charset="0"/>
                <a:cs typeface="Arial" panose="020B0604020202020204" pitchFamily="34" charset="0"/>
              </a:rPr>
              <a:t>	die Frist kann bei erstmaligen Verstoß nach Schulung abgekürzt werden  (Modell „Mainz 77“).</a:t>
            </a:r>
          </a:p>
          <a:p>
            <a:pPr marL="446088" indent="-446088" defTabSz="447675">
              <a:spcAft>
                <a:spcPts val="600"/>
              </a:spcAft>
              <a:tabLst>
                <a:tab pos="446088" algn="l"/>
              </a:tabLst>
            </a:pPr>
            <a:r>
              <a:rPr lang="de-DE" sz="1200" dirty="0">
                <a:solidFill>
                  <a:schemeClr val="tx1">
                    <a:lumMod val="50000"/>
                    <a:lumOff val="50000"/>
                  </a:schemeClr>
                </a:solidFill>
                <a:latin typeface="Arial" panose="020B0604020202020204" pitchFamily="34" charset="0"/>
                <a:cs typeface="Arial" panose="020B0604020202020204" pitchFamily="34" charset="0"/>
              </a:rPr>
              <a:t>	Wenn eine Entziehung der Fahrerlaubnis zu erwarten ist, wird in aller Regel bereits im Ermittlungsverfahren auf Antrag der Staatsanwaltschaft durch das  Gericht die vorläufige Entziehung der Fahrerlaubnis angeordnet, § 111a StPO. </a:t>
            </a:r>
          </a:p>
          <a:p>
            <a:pPr marL="446088" indent="-446088" defTabSz="447675">
              <a:spcAft>
                <a:spcPts val="600"/>
              </a:spcAft>
              <a:tabLst>
                <a:tab pos="446088" algn="l"/>
              </a:tabLst>
            </a:pPr>
            <a:r>
              <a:rPr lang="de-DE" sz="1200" baseline="0" dirty="0">
                <a:solidFill>
                  <a:schemeClr val="tx1">
                    <a:lumMod val="50000"/>
                    <a:lumOff val="50000"/>
                  </a:schemeClr>
                </a:solidFill>
                <a:latin typeface="Arial" panose="020B0604020202020204" pitchFamily="34" charset="0"/>
                <a:cs typeface="Arial" panose="020B0604020202020204" pitchFamily="34" charset="0"/>
              </a:rPr>
              <a:t>	Die freiwillige Abgabe des Führerscheins (Sicherstellung durch die Polizei) hat dieselben Folgen wie der vorläufige Entzug. Wenn man trotzdem fährt, begeht man eine Straftat, § 21 Abs. 2 Straßenverkehrsgesetz.</a:t>
            </a:r>
          </a:p>
          <a:p>
            <a:pPr marL="446088" indent="-446088" defTabSz="447675">
              <a:spcAft>
                <a:spcPts val="600"/>
              </a:spcAft>
              <a:tabLst>
                <a:tab pos="446088" algn="l"/>
              </a:tabLst>
            </a:pPr>
            <a:r>
              <a:rPr lang="de-DE" sz="1800" b="0" baseline="0" dirty="0">
                <a:latin typeface="Arial" panose="020B0604020202020204" pitchFamily="34" charset="0"/>
                <a:cs typeface="Arial" panose="020B0604020202020204" pitchFamily="34" charset="0"/>
              </a:rPr>
              <a:t>	</a:t>
            </a:r>
            <a:r>
              <a:rPr lang="de-DE" sz="1200" dirty="0">
                <a:solidFill>
                  <a:schemeClr val="tx1">
                    <a:lumMod val="50000"/>
                    <a:lumOff val="50000"/>
                  </a:schemeClr>
                </a:solidFill>
                <a:latin typeface="Arial" panose="020B0604020202020204" pitchFamily="34" charset="0"/>
                <a:cs typeface="Arial" panose="020B0604020202020204" pitchFamily="34" charset="0"/>
              </a:rPr>
              <a:t>Anwendung im Jugendstrafrecht nach den gleichen Grundsätzen wie im Erwachsenenstrafrecht, wird praktisch immer angeordnet bei Trunkenheitsfahrt, Straßenverkehrsgefährdung, verbotenen Kraftfahrzeugrennen und bei schweren Fällen der Fahrerflucht.</a:t>
            </a:r>
          </a:p>
          <a:p>
            <a:pPr marL="449263">
              <a:spcAft>
                <a:spcPts val="600"/>
              </a:spcAft>
            </a:pPr>
            <a:r>
              <a:rPr lang="de-DE" sz="1800" b="0" baseline="0" dirty="0">
                <a:solidFill>
                  <a:srgbClr val="1825CC"/>
                </a:solidFill>
                <a:latin typeface="Arial" panose="020B0604020202020204" pitchFamily="34" charset="0"/>
                <a:cs typeface="Arial" panose="020B0604020202020204" pitchFamily="34" charset="0"/>
              </a:rPr>
              <a:t>Ein Fahrverbot oder eine Entziehung der Fahrerlaubnis kann nur durch </a:t>
            </a:r>
            <a:r>
              <a:rPr lang="de-DE" sz="1800" b="1" baseline="0" dirty="0">
                <a:solidFill>
                  <a:srgbClr val="1825CC"/>
                </a:solidFill>
                <a:latin typeface="Arial" panose="020B0604020202020204" pitchFamily="34" charset="0"/>
                <a:cs typeface="Arial" panose="020B0604020202020204" pitchFamily="34" charset="0"/>
              </a:rPr>
              <a:t>Urteil</a:t>
            </a:r>
            <a:r>
              <a:rPr lang="de-DE" sz="1800" b="0" baseline="0" dirty="0">
                <a:solidFill>
                  <a:srgbClr val="1825CC"/>
                </a:solidFill>
                <a:latin typeface="Arial" panose="020B0604020202020204" pitchFamily="34" charset="0"/>
                <a:cs typeface="Arial" panose="020B0604020202020204" pitchFamily="34" charset="0"/>
              </a:rPr>
              <a:t> angeordnet werden, kommt also bei einer Verfahrenseinstellung nach §§ 45, 47 JGG nicht in Betracht. </a:t>
            </a:r>
            <a:r>
              <a:rPr lang="de-DE" sz="1800" b="1" baseline="0" dirty="0">
                <a:solidFill>
                  <a:srgbClr val="1825CC"/>
                </a:solidFill>
                <a:latin typeface="Arial" panose="020B0604020202020204" pitchFamily="34" charset="0"/>
                <a:cs typeface="Arial" panose="020B0604020202020204" pitchFamily="34" charset="0"/>
              </a:rPr>
              <a:t>Deshalb werden diese Fälle fast ausnahmslos angeklagt!</a:t>
            </a:r>
          </a:p>
          <a:p>
            <a:pPr marL="449263">
              <a:spcAft>
                <a:spcPts val="600"/>
              </a:spcAft>
            </a:pPr>
            <a:r>
              <a:rPr lang="de-DE" b="1" dirty="0">
                <a:solidFill>
                  <a:srgbClr val="FF0000"/>
                </a:solidFill>
              </a:rPr>
              <a:t>Es ist also keine Diversion möglich, wenn diese Maßnahmen zu treffen sind!</a:t>
            </a:r>
          </a:p>
        </p:txBody>
      </p:sp>
    </p:spTree>
    <p:extLst>
      <p:ext uri="{BB962C8B-B14F-4D97-AF65-F5344CB8AC3E}">
        <p14:creationId xmlns:p14="http://schemas.microsoft.com/office/powerpoint/2010/main" val="33646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21</a:t>
            </a:fld>
            <a:endParaRPr lang="de-DE"/>
          </a:p>
        </p:txBody>
      </p:sp>
      <p:sp>
        <p:nvSpPr>
          <p:cNvPr id="4" name="Textfeld 3">
            <a:extLst>
              <a:ext uri="{FF2B5EF4-FFF2-40B4-BE49-F238E27FC236}">
                <a16:creationId xmlns:a16="http://schemas.microsoft.com/office/drawing/2014/main" id="{0141D736-3D87-28A1-BC76-34920421B921}"/>
              </a:ext>
            </a:extLst>
          </p:cNvPr>
          <p:cNvSpPr txBox="1"/>
          <p:nvPr/>
        </p:nvSpPr>
        <p:spPr>
          <a:xfrm>
            <a:off x="813592" y="815752"/>
            <a:ext cx="7427168" cy="5032147"/>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Zur Entziehung der Fahrerlaubnis kann es auch </a:t>
            </a:r>
            <a:r>
              <a:rPr lang="de-DE" sz="1800" b="1" u="sng" baseline="0" dirty="0">
                <a:latin typeface="Arial" panose="020B0604020202020204" pitchFamily="34" charset="0"/>
                <a:cs typeface="Arial" panose="020B0604020202020204" pitchFamily="34" charset="0"/>
              </a:rPr>
              <a:t>außerhalb</a:t>
            </a:r>
            <a:r>
              <a:rPr lang="de-DE" sz="1800" b="1" baseline="0" dirty="0">
                <a:latin typeface="Arial" panose="020B0604020202020204" pitchFamily="34" charset="0"/>
                <a:cs typeface="Arial" panose="020B0604020202020204" pitchFamily="34" charset="0"/>
              </a:rPr>
              <a:t> eines förmlichen jugendgerichtlichen Strafverfahrens kommen:</a:t>
            </a:r>
          </a:p>
          <a:p>
            <a:endParaRPr lang="de-DE" sz="1800" b="1"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Nach </a:t>
            </a:r>
            <a:r>
              <a:rPr lang="de-DE" sz="1800" b="1" baseline="0" dirty="0">
                <a:latin typeface="Arial" panose="020B0604020202020204" pitchFamily="34" charset="0"/>
                <a:cs typeface="Arial" panose="020B0604020202020204" pitchFamily="34" charset="0"/>
              </a:rPr>
              <a:t>Nr. 45 </a:t>
            </a:r>
            <a:r>
              <a:rPr lang="de-DE" sz="1800" b="0" baseline="0" dirty="0">
                <a:latin typeface="Arial" panose="020B0604020202020204" pitchFamily="34" charset="0"/>
                <a:cs typeface="Arial" panose="020B0604020202020204" pitchFamily="34" charset="0"/>
              </a:rPr>
              <a:t>der Anordnung über die Mitteilung in Strafsachen </a:t>
            </a:r>
            <a:r>
              <a:rPr lang="de-DE" sz="1800" b="1" baseline="0" dirty="0">
                <a:latin typeface="Arial" panose="020B0604020202020204" pitchFamily="34" charset="0"/>
                <a:cs typeface="Arial" panose="020B0604020202020204" pitchFamily="34" charset="0"/>
              </a:rPr>
              <a:t>„</a:t>
            </a:r>
            <a:r>
              <a:rPr lang="de-DE" sz="1800" b="1" baseline="0" dirty="0" err="1">
                <a:latin typeface="Arial" panose="020B0604020202020204" pitchFamily="34" charset="0"/>
                <a:cs typeface="Arial" panose="020B0604020202020204" pitchFamily="34" charset="0"/>
              </a:rPr>
              <a:t>MiStra</a:t>
            </a:r>
            <a:r>
              <a:rPr lang="de-DE" sz="1800" b="1" baseline="0" dirty="0">
                <a:latin typeface="Arial" panose="020B0604020202020204" pitchFamily="34" charset="0"/>
                <a:cs typeface="Arial" panose="020B0604020202020204" pitchFamily="34" charset="0"/>
              </a:rPr>
              <a:t>“ </a:t>
            </a:r>
            <a:r>
              <a:rPr lang="de-DE" sz="1800" b="0" baseline="0" dirty="0">
                <a:latin typeface="Arial" panose="020B0604020202020204" pitchFamily="34" charset="0"/>
                <a:cs typeface="Arial" panose="020B0604020202020204" pitchFamily="34" charset="0"/>
              </a:rPr>
              <a:t>sind bestimmte Sachverhalte der Fahrerlaubnisbehörde mitzuteilen, wenn der Staatsanwaltschaft Tatsachen bekannt werden, die für die Beurteilung der Frage bedeutsam ist, ob die Inhaberin oder der Inhaber einer Fahrerlaubnis zum Führen von Fahrzeugen ungeeignet ist.  </a:t>
            </a:r>
          </a:p>
          <a:p>
            <a:endParaRPr lang="de-DE" sz="1800" b="0" baseline="0" dirty="0">
              <a:latin typeface="Arial" panose="020B0604020202020204" pitchFamily="34" charset="0"/>
              <a:cs typeface="Arial" panose="020B0604020202020204" pitchFamily="34" charset="0"/>
            </a:endParaRPr>
          </a:p>
          <a:p>
            <a:pPr>
              <a:spcAft>
                <a:spcPts val="600"/>
              </a:spcAft>
            </a:pPr>
            <a:r>
              <a:rPr lang="de-DE" sz="1800" b="0" baseline="0" dirty="0">
                <a:latin typeface="Arial" panose="020B0604020202020204" pitchFamily="34" charset="0"/>
                <a:cs typeface="Arial" panose="020B0604020202020204" pitchFamily="34" charset="0"/>
              </a:rPr>
              <a:t>Typische Fälle:</a:t>
            </a:r>
          </a:p>
          <a:p>
            <a:pPr marL="342900" indent="-342900">
              <a:spcAft>
                <a:spcPts val="600"/>
              </a:spcAft>
              <a:buFont typeface="Symbol" panose="05050102010706020507" pitchFamily="18" charset="2"/>
              <a:buChar char="-"/>
            </a:pPr>
            <a:r>
              <a:rPr lang="de-DE" sz="1800" b="0" baseline="0" dirty="0">
                <a:latin typeface="Arial" panose="020B0604020202020204" pitchFamily="34" charset="0"/>
                <a:cs typeface="Arial" panose="020B0604020202020204" pitchFamily="34" charset="0"/>
              </a:rPr>
              <a:t>Trunkenheitsfahrt (§ 316 StGB) - Alkohol oder Drogen - mit einem Fahrrad oder einem </a:t>
            </a:r>
            <a:r>
              <a:rPr lang="de-DE" sz="1800" b="0" baseline="0" dirty="0" err="1">
                <a:latin typeface="Arial" panose="020B0604020202020204" pitchFamily="34" charset="0"/>
                <a:cs typeface="Arial" panose="020B0604020202020204" pitchFamily="34" charset="0"/>
              </a:rPr>
              <a:t>e-Scooter</a:t>
            </a:r>
            <a:endParaRPr lang="de-DE" sz="1800" b="0" baseline="0" dirty="0">
              <a:latin typeface="Arial" panose="020B0604020202020204" pitchFamily="34" charset="0"/>
              <a:cs typeface="Arial" panose="020B0604020202020204" pitchFamily="34" charset="0"/>
            </a:endParaRPr>
          </a:p>
          <a:p>
            <a:pPr marL="342900" indent="-342900">
              <a:spcAft>
                <a:spcPts val="600"/>
              </a:spcAft>
              <a:buFont typeface="Symbol" panose="05050102010706020507" pitchFamily="18" charset="2"/>
              <a:buChar char="-"/>
            </a:pPr>
            <a:r>
              <a:rPr lang="de-DE" sz="1800" b="0" baseline="0" dirty="0">
                <a:latin typeface="Arial" panose="020B0604020202020204" pitchFamily="34" charset="0"/>
                <a:cs typeface="Arial" panose="020B0604020202020204" pitchFamily="34" charset="0"/>
              </a:rPr>
              <a:t>Feststellung von Drogeneinfluss im Straßenverkehr auch ohne Straftat</a:t>
            </a:r>
          </a:p>
          <a:p>
            <a:pPr marL="342900" indent="-342900">
              <a:buFont typeface="Symbol" panose="05050102010706020507" pitchFamily="18" charset="2"/>
              <a:buChar char="-"/>
            </a:pPr>
            <a:r>
              <a:rPr lang="de-DE" dirty="0">
                <a:latin typeface="Arial" panose="020B0604020202020204" pitchFamily="34" charset="0"/>
                <a:cs typeface="Arial" panose="020B0604020202020204" pitchFamily="34" charset="0"/>
              </a:rPr>
              <a:t>Änderungen durch neue Cannabisgesetze</a:t>
            </a:r>
            <a:endParaRPr lang="de-DE" sz="1800"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394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4AA98AC-92CC-AA7D-5895-9A00BE0C3DC2}"/>
              </a:ext>
            </a:extLst>
          </p:cNvPr>
          <p:cNvSpPr>
            <a:spLocks noGrp="1"/>
          </p:cNvSpPr>
          <p:nvPr>
            <p:ph type="sldNum" sz="quarter" idx="12"/>
          </p:nvPr>
        </p:nvSpPr>
        <p:spPr/>
        <p:txBody>
          <a:bodyPr/>
          <a:lstStyle/>
          <a:p>
            <a:fld id="{20730961-A792-448F-8853-147BFAC65948}" type="slidenum">
              <a:rPr lang="de-DE" smtClean="0"/>
              <a:t>22</a:t>
            </a:fld>
            <a:endParaRPr lang="de-DE"/>
          </a:p>
        </p:txBody>
      </p:sp>
      <p:sp>
        <p:nvSpPr>
          <p:cNvPr id="3" name="Textfeld 2">
            <a:extLst>
              <a:ext uri="{FF2B5EF4-FFF2-40B4-BE49-F238E27FC236}">
                <a16:creationId xmlns:a16="http://schemas.microsoft.com/office/drawing/2014/main" id="{D89F03C6-09A4-6A11-6351-F398300B0839}"/>
              </a:ext>
            </a:extLst>
          </p:cNvPr>
          <p:cNvSpPr txBox="1"/>
          <p:nvPr/>
        </p:nvSpPr>
        <p:spPr>
          <a:xfrm>
            <a:off x="1335741" y="1183341"/>
            <a:ext cx="5580530" cy="3970318"/>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Ein Fahrverbot oder der Entzug der Fahrerlaubnis wird im </a:t>
            </a:r>
            <a:r>
              <a:rPr lang="de-DE" b="1" dirty="0">
                <a:solidFill>
                  <a:srgbClr val="0070C0"/>
                </a:solidFill>
                <a:latin typeface="Arial" panose="020B0604020202020204" pitchFamily="34" charset="0"/>
                <a:cs typeface="Arial" panose="020B0604020202020204" pitchFamily="34" charset="0"/>
              </a:rPr>
              <a:t>Fahreignungsregister (FAER)</a:t>
            </a:r>
            <a:r>
              <a:rPr lang="de-DE" dirty="0">
                <a:latin typeface="Arial" panose="020B0604020202020204" pitchFamily="34" charset="0"/>
                <a:cs typeface="Arial" panose="020B0604020202020204" pitchFamily="34" charset="0"/>
              </a:rPr>
              <a:t> eingetragen. Dort werden auch die schwereren Verkehrsverstöße dokumentiert, die mit Bußgeld geahndet wurden.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Es gibt ein Punktesystem und bei einer bestimmten Anzahl von Punkten kann durch die Verwaltungsbehörde eine Nachschulung, ein Fahrverbot oder der Entzug der Fahrerlaubnis angeordnet werden. </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Polizei und Verwaltungsbehörden (Staatsanwaltschaften und Gerichte sowieso) erhalten Auskunft aus dieser Datensammlung.</a:t>
            </a:r>
          </a:p>
        </p:txBody>
      </p:sp>
    </p:spTree>
    <p:extLst>
      <p:ext uri="{BB962C8B-B14F-4D97-AF65-F5344CB8AC3E}">
        <p14:creationId xmlns:p14="http://schemas.microsoft.com/office/powerpoint/2010/main" val="1614074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F4C12EC-E167-8127-6380-27373B02F4C4}"/>
              </a:ext>
            </a:extLst>
          </p:cNvPr>
          <p:cNvSpPr>
            <a:spLocks noGrp="1"/>
          </p:cNvSpPr>
          <p:nvPr>
            <p:ph type="sldNum" sz="quarter" idx="12"/>
          </p:nvPr>
        </p:nvSpPr>
        <p:spPr/>
        <p:txBody>
          <a:bodyPr/>
          <a:lstStyle/>
          <a:p>
            <a:fld id="{20730961-A792-448F-8853-147BFAC65948}" type="slidenum">
              <a:rPr lang="de-DE" smtClean="0">
                <a:latin typeface="Arial" panose="020B0604020202020204" pitchFamily="34" charset="0"/>
                <a:cs typeface="Arial" panose="020B0604020202020204" pitchFamily="34" charset="0"/>
              </a:rPr>
              <a:t>23</a:t>
            </a:fld>
            <a:endParaRPr lang="de-DE">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CDE75281-07F3-56D9-7316-339382DA3805}"/>
              </a:ext>
            </a:extLst>
          </p:cNvPr>
          <p:cNvSpPr txBox="1"/>
          <p:nvPr/>
        </p:nvSpPr>
        <p:spPr>
          <a:xfrm>
            <a:off x="827584" y="1916832"/>
            <a:ext cx="7920880" cy="2031325"/>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Cannabis ist seit 1. April 2024 teilweise legalisiert. Wer aber kifft und danach Auto fährt, riskiert weiterhin den Führerschein. Auch wenn jetzt ein neuer Grenzwert gilt.</a:t>
            </a:r>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Quelle: ADAC.de</a:t>
            </a:r>
          </a:p>
        </p:txBody>
      </p:sp>
    </p:spTree>
    <p:extLst>
      <p:ext uri="{BB962C8B-B14F-4D97-AF65-F5344CB8AC3E}">
        <p14:creationId xmlns:p14="http://schemas.microsoft.com/office/powerpoint/2010/main" val="194069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F4C12EC-E167-8127-6380-27373B02F4C4}"/>
              </a:ext>
            </a:extLst>
          </p:cNvPr>
          <p:cNvSpPr>
            <a:spLocks noGrp="1"/>
          </p:cNvSpPr>
          <p:nvPr>
            <p:ph type="sldNum" sz="quarter" idx="12"/>
          </p:nvPr>
        </p:nvSpPr>
        <p:spPr/>
        <p:txBody>
          <a:bodyPr/>
          <a:lstStyle/>
          <a:p>
            <a:fld id="{20730961-A792-448F-8853-147BFAC65948}" type="slidenum">
              <a:rPr lang="de-DE" smtClean="0"/>
              <a:t>24</a:t>
            </a:fld>
            <a:endParaRPr lang="de-DE"/>
          </a:p>
        </p:txBody>
      </p:sp>
      <p:sp>
        <p:nvSpPr>
          <p:cNvPr id="4" name="Textfeld 3">
            <a:extLst>
              <a:ext uri="{FF2B5EF4-FFF2-40B4-BE49-F238E27FC236}">
                <a16:creationId xmlns:a16="http://schemas.microsoft.com/office/drawing/2014/main" id="{CDE75281-07F3-56D9-7316-339382DA3805}"/>
              </a:ext>
            </a:extLst>
          </p:cNvPr>
          <p:cNvSpPr txBox="1"/>
          <p:nvPr/>
        </p:nvSpPr>
        <p:spPr>
          <a:xfrm>
            <a:off x="652192" y="653309"/>
            <a:ext cx="8142184" cy="5632311"/>
          </a:xfrm>
          <a:prstGeom prst="rect">
            <a:avLst/>
          </a:prstGeom>
          <a:noFill/>
        </p:spPr>
        <p:txBody>
          <a:bodyPr wrap="square">
            <a:spAutoFit/>
          </a:bodyPr>
          <a:lstStyle/>
          <a:p>
            <a:pPr marL="87313" indent="-87313">
              <a:buFont typeface="Arial" panose="020B0604020202020204" pitchFamily="34" charset="0"/>
              <a:buChar char="•"/>
            </a:pPr>
            <a:r>
              <a:rPr lang="de-DE" b="1" dirty="0">
                <a:latin typeface="Arial" panose="020B0604020202020204" pitchFamily="34" charset="0"/>
                <a:cs typeface="Arial" panose="020B0604020202020204" pitchFamily="34" charset="0"/>
              </a:rPr>
              <a:t> Neuer THC-Grenzwert von 3,5 Nanogramm je Milliliter Blut gilt seit 2024</a:t>
            </a:r>
            <a:endParaRPr lang="de-DE" dirty="0">
              <a:latin typeface="Arial" panose="020B0604020202020204" pitchFamily="34" charset="0"/>
              <a:cs typeface="Arial" panose="020B0604020202020204" pitchFamily="34" charset="0"/>
            </a:endParaRPr>
          </a:p>
          <a:p>
            <a:pPr marL="87313" indent="-87313">
              <a:buFont typeface="Arial" panose="020B0604020202020204" pitchFamily="34" charset="0"/>
              <a:buChar char="•"/>
            </a:pPr>
            <a:r>
              <a:rPr lang="de-DE" b="1" dirty="0">
                <a:latin typeface="Arial" panose="020B0604020202020204" pitchFamily="34" charset="0"/>
                <a:cs typeface="Arial" panose="020B0604020202020204" pitchFamily="34" charset="0"/>
              </a:rPr>
              <a:t> Wer mit mehr erwischt wird, riskiert 500 Euro Bußgeld</a:t>
            </a:r>
            <a:endParaRPr lang="de-DE" dirty="0">
              <a:latin typeface="Arial" panose="020B0604020202020204" pitchFamily="34" charset="0"/>
              <a:cs typeface="Arial" panose="020B0604020202020204" pitchFamily="34" charset="0"/>
            </a:endParaRPr>
          </a:p>
          <a:p>
            <a:pPr marL="87313" indent="-87313">
              <a:buFont typeface="Arial" panose="020B0604020202020204" pitchFamily="34" charset="0"/>
              <a:buChar char="•"/>
            </a:pPr>
            <a:r>
              <a:rPr lang="de-DE" b="1" dirty="0">
                <a:latin typeface="Arial" panose="020B0604020202020204" pitchFamily="34" charset="0"/>
                <a:cs typeface="Arial" panose="020B0604020202020204" pitchFamily="34" charset="0"/>
              </a:rPr>
              <a:t> Trotz der Entkriminalisierung darf man nicht bekifft Auto fahren</a:t>
            </a: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Cannabis: Härtere Strafen bei Mischkonsum</a:t>
            </a:r>
          </a:p>
          <a:p>
            <a:endParaRPr lang="de-DE" b="1"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Für Fahranfänger und </a:t>
            </a:r>
            <a:r>
              <a:rPr lang="de-DE" b="1" dirty="0">
                <a:latin typeface="Arial" panose="020B0604020202020204" pitchFamily="34" charset="0"/>
                <a:cs typeface="Arial" panose="020B0604020202020204" pitchFamily="34" charset="0"/>
              </a:rPr>
              <a:t>Mischkonsum </a:t>
            </a:r>
            <a:r>
              <a:rPr lang="de-DE" dirty="0">
                <a:latin typeface="Arial" panose="020B0604020202020204" pitchFamily="34" charset="0"/>
                <a:cs typeface="Arial" panose="020B0604020202020204" pitchFamily="34" charset="0"/>
              </a:rPr>
              <a:t>mit Alkohol gibt es strengere Regeln: </a:t>
            </a:r>
          </a:p>
          <a:p>
            <a:endParaRPr lang="de-DE" dirty="0">
              <a:latin typeface="Arial" panose="020B0604020202020204" pitchFamily="34" charset="0"/>
              <a:cs typeface="Arial" panose="020B0604020202020204" pitchFamily="34" charset="0"/>
            </a:endParaRPr>
          </a:p>
          <a:p>
            <a:pPr marL="180975" indent="-180975">
              <a:buFont typeface="Arial" panose="020B0604020202020204" pitchFamily="34" charset="0"/>
              <a:buChar char="•"/>
            </a:pPr>
            <a:r>
              <a:rPr lang="de-DE" dirty="0">
                <a:latin typeface="Arial" panose="020B0604020202020204" pitchFamily="34" charset="0"/>
                <a:cs typeface="Arial" panose="020B0604020202020204" pitchFamily="34" charset="0"/>
              </a:rPr>
              <a:t>Wer vorsätzlich oder fahrlässig mit 3,5 Nanogramm Tetrahydrocannabinol (THC) oder mehr fährt, riskiert demnach nun in der Regel </a:t>
            </a:r>
            <a:r>
              <a:rPr lang="de-DE" b="1" dirty="0">
                <a:latin typeface="Arial" panose="020B0604020202020204" pitchFamily="34" charset="0"/>
                <a:cs typeface="Arial" panose="020B0604020202020204" pitchFamily="34" charset="0"/>
              </a:rPr>
              <a:t>500 Euro, </a:t>
            </a:r>
            <a:r>
              <a:rPr lang="de-DE" dirty="0">
                <a:latin typeface="Arial" panose="020B0604020202020204" pitchFamily="34" charset="0"/>
                <a:cs typeface="Arial" panose="020B0604020202020204" pitchFamily="34" charset="0"/>
              </a:rPr>
              <a:t>einen Monat Fahrverbot und zwei Punkte. Wird dazu noch Alkohol getrunken, drohen in der Regel </a:t>
            </a:r>
            <a:r>
              <a:rPr lang="de-DE" b="1" dirty="0">
                <a:latin typeface="Arial" panose="020B0604020202020204" pitchFamily="34" charset="0"/>
                <a:cs typeface="Arial" panose="020B0604020202020204" pitchFamily="34" charset="0"/>
              </a:rPr>
              <a:t>1000 Euro</a:t>
            </a:r>
            <a:r>
              <a:rPr lang="de-DE" dirty="0">
                <a:latin typeface="Arial" panose="020B0604020202020204" pitchFamily="34" charset="0"/>
                <a:cs typeface="Arial" panose="020B0604020202020204" pitchFamily="34" charset="0"/>
              </a:rPr>
              <a:t> Buße, ein Monat Fahrverbot und zwei Punkte.</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180975" indent="-180975">
              <a:buFont typeface="Arial" panose="020B0604020202020204" pitchFamily="34" charset="0"/>
              <a:buChar char="•"/>
            </a:pPr>
            <a:r>
              <a:rPr lang="de-DE" dirty="0">
                <a:solidFill>
                  <a:srgbClr val="FF0000"/>
                </a:solidFill>
                <a:latin typeface="Arial" panose="020B0604020202020204" pitchFamily="34" charset="0"/>
                <a:cs typeface="Arial" panose="020B0604020202020204" pitchFamily="34" charset="0"/>
              </a:rPr>
              <a:t>Wie bei Alkohol gilt in der zweijährigen </a:t>
            </a:r>
            <a:r>
              <a:rPr lang="de-DE" b="1" dirty="0">
                <a:solidFill>
                  <a:srgbClr val="FF0000"/>
                </a:solidFill>
                <a:latin typeface="Arial" panose="020B0604020202020204" pitchFamily="34" charset="0"/>
                <a:cs typeface="Arial" panose="020B0604020202020204" pitchFamily="34" charset="0"/>
              </a:rPr>
              <a:t>Führerschein-Probezeit </a:t>
            </a:r>
            <a:r>
              <a:rPr lang="de-DE" dirty="0">
                <a:solidFill>
                  <a:srgbClr val="FF0000"/>
                </a:solidFill>
                <a:latin typeface="Arial" panose="020B0604020202020204" pitchFamily="34" charset="0"/>
                <a:cs typeface="Arial" panose="020B0604020202020204" pitchFamily="34" charset="0"/>
              </a:rPr>
              <a:t>und für Fahrer und Fahrerinnen unter 21 Jahren ein Cannabis-Verbot – die Grenze von 3,5 Nanogramm gilt also nicht, und somit drohen in der Regel 250 Euro Buße bei Verstößen.</a:t>
            </a: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Quelle: ADAC.de</a:t>
            </a:r>
          </a:p>
        </p:txBody>
      </p:sp>
    </p:spTree>
    <p:extLst>
      <p:ext uri="{BB962C8B-B14F-4D97-AF65-F5344CB8AC3E}">
        <p14:creationId xmlns:p14="http://schemas.microsoft.com/office/powerpoint/2010/main" val="3776663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25</a:t>
            </a:fld>
            <a:endParaRPr lang="de-DE"/>
          </a:p>
        </p:txBody>
      </p:sp>
      <p:sp>
        <p:nvSpPr>
          <p:cNvPr id="3" name="Textfeld 2">
            <a:extLst>
              <a:ext uri="{FF2B5EF4-FFF2-40B4-BE49-F238E27FC236}">
                <a16:creationId xmlns:a16="http://schemas.microsoft.com/office/drawing/2014/main" id="{EEFE6747-E4CD-0297-AF0C-8BD10154A311}"/>
              </a:ext>
            </a:extLst>
          </p:cNvPr>
          <p:cNvSpPr txBox="1"/>
          <p:nvPr/>
        </p:nvSpPr>
        <p:spPr>
          <a:xfrm>
            <a:off x="1259632" y="1844824"/>
            <a:ext cx="6768752" cy="1711366"/>
          </a:xfrm>
          <a:prstGeom prst="rect">
            <a:avLst/>
          </a:prstGeom>
          <a:noFill/>
        </p:spPr>
        <p:txBody>
          <a:bodyPr wrap="square" rtlCol="0">
            <a:spAutoFit/>
          </a:bodyPr>
          <a:lstStyle/>
          <a:p>
            <a:pPr>
              <a:lnSpc>
                <a:spcPct val="150000"/>
              </a:lnSpc>
            </a:pPr>
            <a:r>
              <a:rPr lang="de-DE" sz="1800" b="0" baseline="0" dirty="0">
                <a:latin typeface="Arial" panose="020B0604020202020204" pitchFamily="34" charset="0"/>
                <a:cs typeface="Arial" panose="020B0604020202020204" pitchFamily="34" charset="0"/>
              </a:rPr>
              <a:t>Eine weitere, weithin unbekannte Folge ist das </a:t>
            </a:r>
          </a:p>
          <a:p>
            <a:pPr>
              <a:lnSpc>
                <a:spcPct val="150000"/>
              </a:lnSpc>
            </a:pPr>
            <a:r>
              <a:rPr lang="de-DE" sz="1800" b="1" baseline="0" dirty="0">
                <a:latin typeface="Arial" panose="020B0604020202020204" pitchFamily="34" charset="0"/>
                <a:cs typeface="Arial" panose="020B0604020202020204" pitchFamily="34" charset="0"/>
              </a:rPr>
              <a:t>Beschäftigungs- und Umgangsverbot mit Jugendlichen</a:t>
            </a:r>
          </a:p>
          <a:p>
            <a:pPr>
              <a:lnSpc>
                <a:spcPct val="150000"/>
              </a:lnSpc>
            </a:pPr>
            <a:r>
              <a:rPr lang="de-DE" sz="1800" b="0" baseline="0" dirty="0">
                <a:latin typeface="Arial" panose="020B0604020202020204" pitchFamily="34" charset="0"/>
                <a:cs typeface="Arial" panose="020B0604020202020204" pitchFamily="34" charset="0"/>
              </a:rPr>
              <a:t>nach einer Verurteilung nach dem Betäubungsmittelgesetz </a:t>
            </a:r>
          </a:p>
          <a:p>
            <a:pPr>
              <a:lnSpc>
                <a:spcPct val="150000"/>
              </a:lnSpc>
            </a:pPr>
            <a:r>
              <a:rPr lang="de-DE" sz="1800" b="0" baseline="0" dirty="0">
                <a:latin typeface="Arial" panose="020B0604020202020204" pitchFamily="34" charset="0"/>
                <a:cs typeface="Arial" panose="020B0604020202020204" pitchFamily="34" charset="0"/>
              </a:rPr>
              <a:t>(und weiteren </a:t>
            </a:r>
            <a:r>
              <a:rPr lang="de-DE" dirty="0">
                <a:latin typeface="Arial" panose="020B0604020202020204" pitchFamily="34" charset="0"/>
                <a:cs typeface="Arial" panose="020B0604020202020204" pitchFamily="34" charset="0"/>
              </a:rPr>
              <a:t>B</a:t>
            </a:r>
            <a:r>
              <a:rPr lang="de-DE" sz="1800" b="0" baseline="0" dirty="0">
                <a:latin typeface="Arial" panose="020B0604020202020204" pitchFamily="34" charset="0"/>
                <a:cs typeface="Arial" panose="020B0604020202020204" pitchFamily="34" charset="0"/>
              </a:rPr>
              <a:t>estimmungen)</a:t>
            </a:r>
          </a:p>
        </p:txBody>
      </p:sp>
    </p:spTree>
    <p:extLst>
      <p:ext uri="{BB962C8B-B14F-4D97-AF65-F5344CB8AC3E}">
        <p14:creationId xmlns:p14="http://schemas.microsoft.com/office/powerpoint/2010/main" val="394457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26</a:t>
            </a:fld>
            <a:endParaRPr lang="de-DE"/>
          </a:p>
        </p:txBody>
      </p:sp>
      <p:sp>
        <p:nvSpPr>
          <p:cNvPr id="4" name="Textfeld 3">
            <a:extLst>
              <a:ext uri="{FF2B5EF4-FFF2-40B4-BE49-F238E27FC236}">
                <a16:creationId xmlns:a16="http://schemas.microsoft.com/office/drawing/2014/main" id="{75783221-F0DE-6171-C875-88B777A7F0DE}"/>
              </a:ext>
            </a:extLst>
          </p:cNvPr>
          <p:cNvSpPr txBox="1"/>
          <p:nvPr/>
        </p:nvSpPr>
        <p:spPr>
          <a:xfrm>
            <a:off x="908889" y="489049"/>
            <a:ext cx="5472608" cy="430887"/>
          </a:xfrm>
          <a:prstGeom prst="rect">
            <a:avLst/>
          </a:prstGeom>
          <a:noFill/>
        </p:spPr>
        <p:txBody>
          <a:bodyPr wrap="square" rtlCol="0">
            <a:spAutoFit/>
          </a:bodyPr>
          <a:lstStyle/>
          <a:p>
            <a:r>
              <a:rPr lang="de-DE" sz="2200" b="1" baseline="0" dirty="0"/>
              <a:t>Jugendarbeitsschutzgesetz</a:t>
            </a:r>
          </a:p>
        </p:txBody>
      </p:sp>
      <p:sp>
        <p:nvSpPr>
          <p:cNvPr id="5" name="Textfeld 4">
            <a:extLst>
              <a:ext uri="{FF2B5EF4-FFF2-40B4-BE49-F238E27FC236}">
                <a16:creationId xmlns:a16="http://schemas.microsoft.com/office/drawing/2014/main" id="{EED8B45C-EF0C-50CD-0524-B0C38FB66EA2}"/>
              </a:ext>
            </a:extLst>
          </p:cNvPr>
          <p:cNvSpPr txBox="1"/>
          <p:nvPr/>
        </p:nvSpPr>
        <p:spPr>
          <a:xfrm>
            <a:off x="3704344" y="2996952"/>
            <a:ext cx="2700932" cy="307777"/>
          </a:xfrm>
          <a:prstGeom prst="rect">
            <a:avLst/>
          </a:prstGeom>
          <a:noFill/>
        </p:spPr>
        <p:txBody>
          <a:bodyPr wrap="none" rtlCol="0">
            <a:spAutoFit/>
          </a:bodyPr>
          <a:lstStyle/>
          <a:p>
            <a:r>
              <a:rPr lang="de-DE" sz="1400" dirty="0">
                <a:solidFill>
                  <a:srgbClr val="FF0000"/>
                </a:solidFill>
              </a:rPr>
              <a:t>also auch bei Kinderpornographie!</a:t>
            </a:r>
          </a:p>
        </p:txBody>
      </p:sp>
      <p:sp>
        <p:nvSpPr>
          <p:cNvPr id="6" name="Inhaltsplatzhalter 2">
            <a:extLst>
              <a:ext uri="{FF2B5EF4-FFF2-40B4-BE49-F238E27FC236}">
                <a16:creationId xmlns:a16="http://schemas.microsoft.com/office/drawing/2014/main" id="{9D5AE92C-4CF5-E529-A604-ECA8A1B92A82}"/>
              </a:ext>
            </a:extLst>
          </p:cNvPr>
          <p:cNvSpPr txBox="1">
            <a:spLocks/>
          </p:cNvSpPr>
          <p:nvPr/>
        </p:nvSpPr>
        <p:spPr>
          <a:xfrm>
            <a:off x="827584" y="1052736"/>
            <a:ext cx="7886700" cy="471727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5600" b="1" dirty="0"/>
              <a:t>§ 25   Verbot der Beschäftigung durch bestimmte Personen</a:t>
            </a:r>
          </a:p>
          <a:p>
            <a:pPr marL="0" indent="0">
              <a:buFont typeface="Arial" panose="020B0604020202020204" pitchFamily="34" charset="0"/>
              <a:buNone/>
            </a:pPr>
            <a:endParaRPr lang="de-DE" sz="5600" b="1" dirty="0"/>
          </a:p>
          <a:p>
            <a:pPr marL="0" indent="0">
              <a:lnSpc>
                <a:spcPct val="120000"/>
              </a:lnSpc>
              <a:spcBef>
                <a:spcPts val="0"/>
              </a:spcBef>
              <a:spcAft>
                <a:spcPts val="600"/>
              </a:spcAft>
              <a:buFont typeface="Arial" panose="020B0604020202020204" pitchFamily="34" charset="0"/>
              <a:buNone/>
            </a:pPr>
            <a:r>
              <a:rPr lang="de-DE" sz="5600" dirty="0"/>
              <a:t>(1)    Personen, die </a:t>
            </a:r>
          </a:p>
          <a:p>
            <a:pPr marL="717550" indent="-357188">
              <a:lnSpc>
                <a:spcPct val="120000"/>
              </a:lnSpc>
              <a:spcBef>
                <a:spcPts val="0"/>
              </a:spcBef>
              <a:spcAft>
                <a:spcPts val="600"/>
              </a:spcAft>
              <a:buFont typeface="Arial" panose="020B0604020202020204" pitchFamily="34" charset="0"/>
              <a:buNone/>
            </a:pPr>
            <a:r>
              <a:rPr lang="de-DE" sz="5600" dirty="0"/>
              <a:t>1.	wegen eines Verbrechens zu einer Freiheitsstrafe von mindestens zwei Jahren,</a:t>
            </a:r>
          </a:p>
          <a:p>
            <a:pPr marL="717550" indent="-357188">
              <a:lnSpc>
                <a:spcPct val="120000"/>
              </a:lnSpc>
              <a:spcBef>
                <a:spcPts val="0"/>
              </a:spcBef>
              <a:spcAft>
                <a:spcPts val="600"/>
              </a:spcAft>
              <a:buFont typeface="Arial" panose="020B0604020202020204" pitchFamily="34" charset="0"/>
              <a:buNone/>
            </a:pPr>
            <a:r>
              <a:rPr lang="de-DE" sz="5600" dirty="0"/>
              <a:t>2.	wegen einer vorsätzlichen Straftat, die sie unter Verletzung der ihnen als Arbeitgeber, Ausbildender oder Ausbilder obliegenden Pflichten zum Nachteil von Kindern oder Jugendlichen begangen haben, zu einer Freiheitsstrafe von mehr als drei Monaten,</a:t>
            </a:r>
          </a:p>
          <a:p>
            <a:pPr marL="717550" indent="-357188">
              <a:lnSpc>
                <a:spcPct val="120000"/>
              </a:lnSpc>
              <a:spcBef>
                <a:spcPts val="0"/>
              </a:spcBef>
              <a:spcAft>
                <a:spcPts val="600"/>
              </a:spcAft>
              <a:buFont typeface="Arial" panose="020B0604020202020204" pitchFamily="34" charset="0"/>
              <a:buNone/>
            </a:pPr>
            <a:r>
              <a:rPr lang="de-DE" sz="5600" dirty="0"/>
              <a:t>3.	wegen einer Straftat nach den §§ 109h, 171, 174 bis 184l, 225, 232 bis 233a des Strafgesetzbuches,</a:t>
            </a:r>
          </a:p>
          <a:p>
            <a:pPr marL="719138" indent="-360363">
              <a:lnSpc>
                <a:spcPct val="120000"/>
              </a:lnSpc>
              <a:spcBef>
                <a:spcPts val="0"/>
              </a:spcBef>
              <a:spcAft>
                <a:spcPts val="600"/>
              </a:spcAft>
              <a:buFont typeface="Arial" panose="020B0604020202020204" pitchFamily="34" charset="0"/>
              <a:buAutoNum type="arabicPeriod" startAt="4"/>
            </a:pPr>
            <a:r>
              <a:rPr lang="de-DE" sz="5600" b="1" dirty="0"/>
              <a:t>wegen einer Straftat nach dem </a:t>
            </a:r>
            <a:r>
              <a:rPr lang="de-DE" sz="5600" b="1" dirty="0">
                <a:hlinkClick r:id="rId2"/>
              </a:rPr>
              <a:t>Betäubungsmittelgesetz</a:t>
            </a:r>
            <a:r>
              <a:rPr lang="de-DE" sz="5600" b="1" dirty="0"/>
              <a:t>,</a:t>
            </a:r>
          </a:p>
          <a:p>
            <a:pPr marL="719138" indent="-360363">
              <a:lnSpc>
                <a:spcPct val="120000"/>
              </a:lnSpc>
              <a:spcBef>
                <a:spcPts val="0"/>
              </a:spcBef>
              <a:spcAft>
                <a:spcPts val="600"/>
              </a:spcAft>
              <a:buFont typeface="Arial" panose="020B0604020202020204" pitchFamily="34" charset="0"/>
              <a:buAutoNum type="arabicPeriod" startAt="4"/>
            </a:pPr>
            <a:r>
              <a:rPr lang="de-DE" sz="5600" dirty="0"/>
              <a:t>wegen einer Straftat nach dem </a:t>
            </a:r>
            <a:r>
              <a:rPr lang="de-DE" sz="5600" b="1" dirty="0">
                <a:hlinkClick r:id="rId3"/>
              </a:rPr>
              <a:t>Konsumcannabisgesetz</a:t>
            </a:r>
            <a:r>
              <a:rPr lang="de-DE" sz="5600" dirty="0"/>
              <a:t> oder nach dem </a:t>
            </a:r>
            <a:r>
              <a:rPr lang="de-DE" sz="5600" b="1" dirty="0">
                <a:hlinkClick r:id="rId4"/>
              </a:rPr>
              <a:t>Medizinal-Cannabisgesetz</a:t>
            </a:r>
            <a:r>
              <a:rPr lang="de-DE" sz="5600" dirty="0"/>
              <a:t> oder</a:t>
            </a:r>
            <a:endParaRPr lang="de-DE" sz="5600" b="1" dirty="0"/>
          </a:p>
          <a:p>
            <a:pPr marL="717550" indent="-357188">
              <a:lnSpc>
                <a:spcPct val="120000"/>
              </a:lnSpc>
              <a:spcBef>
                <a:spcPts val="0"/>
              </a:spcBef>
              <a:spcAft>
                <a:spcPts val="600"/>
              </a:spcAft>
              <a:buFont typeface="Arial" panose="020B0604020202020204" pitchFamily="34" charset="0"/>
              <a:buNone/>
            </a:pPr>
            <a:r>
              <a:rPr lang="de-DE" sz="5600" dirty="0"/>
              <a:t>5.	wegen einer Straftat nach dem </a:t>
            </a:r>
            <a:r>
              <a:rPr lang="de-DE" sz="5600" dirty="0">
                <a:hlinkClick r:id="rId5"/>
              </a:rPr>
              <a:t>Jugendschutzgesetz</a:t>
            </a:r>
            <a:r>
              <a:rPr lang="de-DE" sz="5600" dirty="0"/>
              <a:t> wenigstens zweimal</a:t>
            </a:r>
          </a:p>
          <a:p>
            <a:pPr marL="0" indent="0">
              <a:lnSpc>
                <a:spcPct val="120000"/>
              </a:lnSpc>
              <a:spcBef>
                <a:spcPts val="0"/>
              </a:spcBef>
              <a:spcAft>
                <a:spcPts val="600"/>
              </a:spcAft>
              <a:buFont typeface="Arial" panose="020B0604020202020204" pitchFamily="34" charset="0"/>
              <a:buNone/>
            </a:pPr>
            <a:r>
              <a:rPr lang="de-DE" sz="5600" dirty="0">
                <a:solidFill>
                  <a:srgbClr val="FF0000"/>
                </a:solidFill>
              </a:rPr>
              <a:t>rechtskräftig verurteilt </a:t>
            </a:r>
            <a:r>
              <a:rPr lang="de-DE" sz="5600" dirty="0"/>
              <a:t>worden sind, dürfen Jugendliche nicht beschäftigen sowie im Rahmen eines Rechtsverhältnisses im Sinne des § 1 JArbSchG nicht beaufsichtigen, nicht anweisen, nicht ausbilden und nicht mit der Beaufsichtigung, Anweisung oder Ausbildung von Jugendlichen beauftragt werden. Eine Verurteilung bleibt außer Betracht, wenn seit dem Tage ihrer Rechtskraft fünf Jahre verstrichen sind. Die Zeit, in welcher der Täter auf behördliche Anordnung in einer Anstalt verwahrt worden ist, wird nicht eingerechnet. </a:t>
            </a:r>
          </a:p>
          <a:p>
            <a:pPr marL="0" indent="0">
              <a:buFont typeface="Arial" panose="020B0604020202020204" pitchFamily="34" charset="0"/>
              <a:buNone/>
            </a:pPr>
            <a:endParaRPr lang="de-DE" dirty="0"/>
          </a:p>
        </p:txBody>
      </p:sp>
    </p:spTree>
    <p:extLst>
      <p:ext uri="{BB962C8B-B14F-4D97-AF65-F5344CB8AC3E}">
        <p14:creationId xmlns:p14="http://schemas.microsoft.com/office/powerpoint/2010/main" val="147691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 calcmode="lin" valueType="num">
                                      <p:cBhvr additive="base">
                                        <p:cTn id="3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C674F46-B0F9-011C-4A5F-5B6F54CF9E12}"/>
              </a:ext>
            </a:extLst>
          </p:cNvPr>
          <p:cNvSpPr>
            <a:spLocks noGrp="1"/>
          </p:cNvSpPr>
          <p:nvPr>
            <p:ph type="sldNum" sz="quarter" idx="12"/>
          </p:nvPr>
        </p:nvSpPr>
        <p:spPr/>
        <p:txBody>
          <a:bodyPr/>
          <a:lstStyle/>
          <a:p>
            <a:fld id="{20730961-A792-448F-8853-147BFAC65948}" type="slidenum">
              <a:rPr lang="de-DE" smtClean="0"/>
              <a:t>27</a:t>
            </a:fld>
            <a:endParaRPr lang="de-DE"/>
          </a:p>
        </p:txBody>
      </p:sp>
      <p:pic>
        <p:nvPicPr>
          <p:cNvPr id="4" name="Grafik 3">
            <a:extLst>
              <a:ext uri="{FF2B5EF4-FFF2-40B4-BE49-F238E27FC236}">
                <a16:creationId xmlns:a16="http://schemas.microsoft.com/office/drawing/2014/main" id="{27E5845E-82B1-D63C-081C-A13F8E9DA78D}"/>
              </a:ext>
            </a:extLst>
          </p:cNvPr>
          <p:cNvPicPr>
            <a:picLocks noChangeAspect="1"/>
          </p:cNvPicPr>
          <p:nvPr/>
        </p:nvPicPr>
        <p:blipFill>
          <a:blip r:embed="rId2"/>
          <a:stretch>
            <a:fillRect/>
          </a:stretch>
        </p:blipFill>
        <p:spPr>
          <a:xfrm>
            <a:off x="1461638" y="4299883"/>
            <a:ext cx="6722104" cy="1774418"/>
          </a:xfrm>
          <a:prstGeom prst="rect">
            <a:avLst/>
          </a:prstGeom>
        </p:spPr>
      </p:pic>
      <p:pic>
        <p:nvPicPr>
          <p:cNvPr id="6" name="Grafik 5">
            <a:extLst>
              <a:ext uri="{FF2B5EF4-FFF2-40B4-BE49-F238E27FC236}">
                <a16:creationId xmlns:a16="http://schemas.microsoft.com/office/drawing/2014/main" id="{AD456F37-2C97-888C-DD9D-296036A06A9F}"/>
              </a:ext>
            </a:extLst>
          </p:cNvPr>
          <p:cNvPicPr>
            <a:picLocks noChangeAspect="1"/>
          </p:cNvPicPr>
          <p:nvPr/>
        </p:nvPicPr>
        <p:blipFill>
          <a:blip r:embed="rId3"/>
          <a:stretch>
            <a:fillRect/>
          </a:stretch>
        </p:blipFill>
        <p:spPr>
          <a:xfrm>
            <a:off x="1461638" y="1174589"/>
            <a:ext cx="6439068" cy="2579982"/>
          </a:xfrm>
          <a:prstGeom prst="rect">
            <a:avLst/>
          </a:prstGeom>
        </p:spPr>
      </p:pic>
      <p:sp>
        <p:nvSpPr>
          <p:cNvPr id="7" name="Textfeld 6">
            <a:extLst>
              <a:ext uri="{FF2B5EF4-FFF2-40B4-BE49-F238E27FC236}">
                <a16:creationId xmlns:a16="http://schemas.microsoft.com/office/drawing/2014/main" id="{AD5FC949-E552-809E-A64A-4B00A0BE5753}"/>
              </a:ext>
            </a:extLst>
          </p:cNvPr>
          <p:cNvSpPr txBox="1"/>
          <p:nvPr/>
        </p:nvSpPr>
        <p:spPr>
          <a:xfrm>
            <a:off x="903216" y="332656"/>
            <a:ext cx="6200159" cy="400110"/>
          </a:xfrm>
          <a:prstGeom prst="rect">
            <a:avLst/>
          </a:prstGeom>
          <a:noFill/>
        </p:spPr>
        <p:txBody>
          <a:bodyPr wrap="none" rtlCol="0">
            <a:spAutoFit/>
          </a:bodyPr>
          <a:lstStyle/>
          <a:p>
            <a:r>
              <a:rPr lang="de-DE" sz="2000" b="1" dirty="0"/>
              <a:t>Beispiele für Eintragungen im Register mit § 25 </a:t>
            </a:r>
            <a:r>
              <a:rPr lang="de-DE" sz="2000" b="1" dirty="0" err="1"/>
              <a:t>JArbSchG</a:t>
            </a:r>
            <a:endParaRPr lang="de-DE" sz="2000" b="1" dirty="0"/>
          </a:p>
        </p:txBody>
      </p:sp>
      <p:sp>
        <p:nvSpPr>
          <p:cNvPr id="8" name="Textfeld 7">
            <a:extLst>
              <a:ext uri="{FF2B5EF4-FFF2-40B4-BE49-F238E27FC236}">
                <a16:creationId xmlns:a16="http://schemas.microsoft.com/office/drawing/2014/main" id="{6C2A5FC1-3A01-DCC0-ABFC-6B26B6EDDB5C}"/>
              </a:ext>
            </a:extLst>
          </p:cNvPr>
          <p:cNvSpPr txBox="1"/>
          <p:nvPr/>
        </p:nvSpPr>
        <p:spPr>
          <a:xfrm>
            <a:off x="915798" y="748869"/>
            <a:ext cx="1752724" cy="369332"/>
          </a:xfrm>
          <a:prstGeom prst="rect">
            <a:avLst/>
          </a:prstGeom>
          <a:noFill/>
        </p:spPr>
        <p:txBody>
          <a:bodyPr wrap="none" rtlCol="0">
            <a:spAutoFit/>
          </a:bodyPr>
          <a:lstStyle/>
          <a:p>
            <a:r>
              <a:rPr lang="de-DE" dirty="0">
                <a:highlight>
                  <a:srgbClr val="FFFF00"/>
                </a:highlight>
              </a:rPr>
              <a:t>Jugendstrafrecht</a:t>
            </a:r>
          </a:p>
        </p:txBody>
      </p:sp>
      <p:sp>
        <p:nvSpPr>
          <p:cNvPr id="9" name="Textfeld 8">
            <a:extLst>
              <a:ext uri="{FF2B5EF4-FFF2-40B4-BE49-F238E27FC236}">
                <a16:creationId xmlns:a16="http://schemas.microsoft.com/office/drawing/2014/main" id="{E8F76B95-410A-C57C-CC1C-42B9D2BA88D8}"/>
              </a:ext>
            </a:extLst>
          </p:cNvPr>
          <p:cNvSpPr txBox="1"/>
          <p:nvPr/>
        </p:nvSpPr>
        <p:spPr>
          <a:xfrm>
            <a:off x="1115616" y="3861048"/>
            <a:ext cx="2341603" cy="369332"/>
          </a:xfrm>
          <a:prstGeom prst="rect">
            <a:avLst/>
          </a:prstGeom>
          <a:noFill/>
        </p:spPr>
        <p:txBody>
          <a:bodyPr wrap="none" rtlCol="0">
            <a:spAutoFit/>
          </a:bodyPr>
          <a:lstStyle/>
          <a:p>
            <a:r>
              <a:rPr lang="de-DE" dirty="0">
                <a:highlight>
                  <a:srgbClr val="FFFF00"/>
                </a:highlight>
              </a:rPr>
              <a:t>Erwachsenenstrafrecht</a:t>
            </a:r>
          </a:p>
        </p:txBody>
      </p:sp>
      <p:sp>
        <p:nvSpPr>
          <p:cNvPr id="17" name="Rechteck 16">
            <a:extLst>
              <a:ext uri="{FF2B5EF4-FFF2-40B4-BE49-F238E27FC236}">
                <a16:creationId xmlns:a16="http://schemas.microsoft.com/office/drawing/2014/main" id="{B941C6BE-81A6-54EB-DC76-CCA9026AEE3F}"/>
              </a:ext>
            </a:extLst>
          </p:cNvPr>
          <p:cNvSpPr/>
          <p:nvPr/>
        </p:nvSpPr>
        <p:spPr>
          <a:xfrm>
            <a:off x="1691680" y="2997248"/>
            <a:ext cx="6120680" cy="288032"/>
          </a:xfrm>
          <a:prstGeom prst="rect">
            <a:avLst/>
          </a:prstGeom>
          <a:solidFill>
            <a:srgbClr val="00B0F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DA2EE38E-53F6-52A2-08B6-732A6E49E659}"/>
              </a:ext>
            </a:extLst>
          </p:cNvPr>
          <p:cNvSpPr/>
          <p:nvPr/>
        </p:nvSpPr>
        <p:spPr>
          <a:xfrm>
            <a:off x="1835696" y="5589240"/>
            <a:ext cx="6048672" cy="288032"/>
          </a:xfrm>
          <a:prstGeom prst="rect">
            <a:avLst/>
          </a:prstGeom>
          <a:solidFill>
            <a:srgbClr val="00B0F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r Verbinder 19">
            <a:extLst>
              <a:ext uri="{FF2B5EF4-FFF2-40B4-BE49-F238E27FC236}">
                <a16:creationId xmlns:a16="http://schemas.microsoft.com/office/drawing/2014/main" id="{D00CC2D7-3FDE-D4B8-9C9C-E5C0C2FA9987}"/>
              </a:ext>
            </a:extLst>
          </p:cNvPr>
          <p:cNvCxnSpPr>
            <a:cxnSpLocks/>
          </p:cNvCxnSpPr>
          <p:nvPr/>
        </p:nvCxnSpPr>
        <p:spPr>
          <a:xfrm>
            <a:off x="1051724" y="3838418"/>
            <a:ext cx="7200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8981914F-9269-EA93-8B1A-386FB463A901}"/>
              </a:ext>
            </a:extLst>
          </p:cNvPr>
          <p:cNvSpPr/>
          <p:nvPr/>
        </p:nvSpPr>
        <p:spPr>
          <a:xfrm>
            <a:off x="1835696" y="4230380"/>
            <a:ext cx="1728192" cy="134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1370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B25C6BE-7B1E-4887-9AEB-C0554D360A11}"/>
              </a:ext>
            </a:extLst>
          </p:cNvPr>
          <p:cNvSpPr>
            <a:spLocks noGrp="1"/>
          </p:cNvSpPr>
          <p:nvPr>
            <p:ph type="sldNum" sz="quarter" idx="12"/>
          </p:nvPr>
        </p:nvSpPr>
        <p:spPr/>
        <p:txBody>
          <a:bodyPr/>
          <a:lstStyle/>
          <a:p>
            <a:fld id="{20730961-A792-448F-8853-147BFAC65948}" type="slidenum">
              <a:rPr lang="de-DE" smtClean="0"/>
              <a:t>28</a:t>
            </a:fld>
            <a:endParaRPr lang="de-DE"/>
          </a:p>
        </p:txBody>
      </p:sp>
      <p:sp>
        <p:nvSpPr>
          <p:cNvPr id="3" name="Textfeld 2">
            <a:extLst>
              <a:ext uri="{FF2B5EF4-FFF2-40B4-BE49-F238E27FC236}">
                <a16:creationId xmlns:a16="http://schemas.microsoft.com/office/drawing/2014/main" id="{F095D5FC-A5E4-D12F-757E-59017C75A74D}"/>
              </a:ext>
            </a:extLst>
          </p:cNvPr>
          <p:cNvSpPr txBox="1"/>
          <p:nvPr/>
        </p:nvSpPr>
        <p:spPr>
          <a:xfrm>
            <a:off x="895582" y="1783075"/>
            <a:ext cx="6930605" cy="1754326"/>
          </a:xfrm>
          <a:prstGeom prst="rect">
            <a:avLst/>
          </a:prstGeom>
          <a:noFill/>
        </p:spPr>
        <p:txBody>
          <a:bodyPr wrap="square">
            <a:spAutoFit/>
          </a:bodyPr>
          <a:lstStyle/>
          <a:p>
            <a:r>
              <a:rPr lang="de-DE" dirty="0">
                <a:solidFill>
                  <a:srgbClr val="242424"/>
                </a:solidFill>
                <a:latin typeface="Arial" panose="020B0604020202020204" pitchFamily="34" charset="0"/>
              </a:rPr>
              <a:t>D</a:t>
            </a:r>
            <a:r>
              <a:rPr lang="de-DE" b="0" i="0" baseline="0" dirty="0">
                <a:solidFill>
                  <a:srgbClr val="242424"/>
                </a:solidFill>
                <a:effectLst/>
                <a:latin typeface="Arial" panose="020B0604020202020204" pitchFamily="34" charset="0"/>
              </a:rPr>
              <a:t>as Verbot des § 25 JArbSchG gilt, unabhängig davon, ob jemand davon erfährt. Es ist ein großes Risiko, darauf zu bauen, dass niemand davon erfährt. Insbesondere weitere Verurteilungen, zu Jugendstrafe, in die eine Vorverurteilung einbezogen wird, oder </a:t>
            </a:r>
            <a:r>
              <a:rPr lang="de-DE" dirty="0">
                <a:solidFill>
                  <a:srgbClr val="242424"/>
                </a:solidFill>
                <a:latin typeface="Arial" panose="020B0604020202020204" pitchFamily="34" charset="0"/>
              </a:rPr>
              <a:t>auch zu (kleinen) Geldstrafen </a:t>
            </a:r>
            <a:r>
              <a:rPr lang="de-DE" b="0" i="0" baseline="0" dirty="0">
                <a:solidFill>
                  <a:srgbClr val="242424"/>
                </a:solidFill>
                <a:effectLst/>
                <a:latin typeface="Arial" panose="020B0604020202020204" pitchFamily="34" charset="0"/>
              </a:rPr>
              <a:t>bergen das Risiko, dass dann der </a:t>
            </a:r>
            <a:br>
              <a:rPr lang="de-DE" b="0" i="0" baseline="0" dirty="0">
                <a:solidFill>
                  <a:srgbClr val="242424"/>
                </a:solidFill>
                <a:effectLst/>
                <a:latin typeface="Arial" panose="020B0604020202020204" pitchFamily="34" charset="0"/>
              </a:rPr>
            </a:br>
            <a:r>
              <a:rPr lang="de-DE" b="0" i="0" baseline="0" dirty="0">
                <a:solidFill>
                  <a:srgbClr val="242424"/>
                </a:solidFill>
                <a:effectLst/>
                <a:latin typeface="Arial" panose="020B0604020202020204" pitchFamily="34" charset="0"/>
              </a:rPr>
              <a:t>§ 25 JArbSchG in einem Führungszeugnis auftaucht.</a:t>
            </a:r>
            <a:endParaRPr lang="de-DE" b="0" i="0" baseline="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127865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29</a:t>
            </a:fld>
            <a:endParaRPr lang="de-DE"/>
          </a:p>
        </p:txBody>
      </p:sp>
      <p:sp>
        <p:nvSpPr>
          <p:cNvPr id="3" name="Textfeld 2">
            <a:extLst>
              <a:ext uri="{FF2B5EF4-FFF2-40B4-BE49-F238E27FC236}">
                <a16:creationId xmlns:a16="http://schemas.microsoft.com/office/drawing/2014/main" id="{C65282B6-0768-1FF9-E905-E2604C559817}"/>
              </a:ext>
            </a:extLst>
          </p:cNvPr>
          <p:cNvSpPr txBox="1"/>
          <p:nvPr/>
        </p:nvSpPr>
        <p:spPr>
          <a:xfrm>
            <a:off x="793018" y="520511"/>
            <a:ext cx="7966610" cy="5601533"/>
          </a:xfrm>
          <a:prstGeom prst="rect">
            <a:avLst/>
          </a:prstGeom>
          <a:noFill/>
        </p:spPr>
        <p:txBody>
          <a:bodyPr wrap="square">
            <a:spAutoFit/>
          </a:bodyPr>
          <a:lstStyle/>
          <a:p>
            <a:pPr>
              <a:spcAft>
                <a:spcPts val="600"/>
              </a:spcAft>
            </a:pPr>
            <a:r>
              <a:rPr lang="de-DE" sz="2400" b="1" baseline="0" dirty="0">
                <a:latin typeface="Arial" panose="020B0604020202020204" pitchFamily="34" charset="0"/>
                <a:cs typeface="Arial" panose="020B0604020202020204" pitchFamily="34" charset="0"/>
              </a:rPr>
              <a:t>Vermögensabschöpfung</a:t>
            </a:r>
          </a:p>
          <a:p>
            <a:pPr>
              <a:spcAft>
                <a:spcPts val="600"/>
              </a:spcAft>
            </a:pPr>
            <a:endParaRPr lang="de-DE" baseline="0" dirty="0">
              <a:latin typeface="Arial" panose="020B0604020202020204" pitchFamily="34" charset="0"/>
              <a:cs typeface="Arial" panose="020B0604020202020204" pitchFamily="34" charset="0"/>
            </a:endParaRPr>
          </a:p>
          <a:p>
            <a:pPr>
              <a:spcAft>
                <a:spcPts val="600"/>
              </a:spcAft>
            </a:pPr>
            <a:r>
              <a:rPr lang="de-DE" sz="1800" b="1" baseline="0" dirty="0">
                <a:latin typeface="Arial" panose="020B0604020202020204" pitchFamily="34" charset="0"/>
                <a:cs typeface="Arial" panose="020B0604020202020204" pitchFamily="34" charset="0"/>
              </a:rPr>
              <a:t>Straftaten sollen sich nicht lohnen!</a:t>
            </a:r>
            <a:br>
              <a:rPr lang="de-DE" sz="1800" baseline="0" dirty="0">
                <a:latin typeface="Arial" panose="020B0604020202020204" pitchFamily="34" charset="0"/>
                <a:cs typeface="Arial" panose="020B0604020202020204" pitchFamily="34" charset="0"/>
              </a:rPr>
            </a:br>
            <a:br>
              <a:rPr lang="de-DE" sz="1800" baseline="0" dirty="0">
                <a:latin typeface="Arial" panose="020B0604020202020204" pitchFamily="34" charset="0"/>
                <a:cs typeface="Arial" panose="020B0604020202020204" pitchFamily="34" charset="0"/>
              </a:rPr>
            </a:br>
            <a:r>
              <a:rPr lang="de-DE" sz="1800" b="0" baseline="0" dirty="0">
                <a:latin typeface="Arial" panose="020B0604020202020204" pitchFamily="34" charset="0"/>
                <a:cs typeface="Arial" panose="020B0604020202020204" pitchFamily="34" charset="0"/>
              </a:rPr>
              <a:t>Abgeschöpft, das heißt staatlich eingezogen wird alles, was durch die Straftat erlangt wurde, oder dessen Wert, wenn die Sache nicht mehr da ist.</a:t>
            </a:r>
          </a:p>
          <a:p>
            <a:pPr>
              <a:spcAft>
                <a:spcPts val="600"/>
              </a:spcAft>
            </a:pPr>
            <a:r>
              <a:rPr lang="de-DE" sz="1800" b="0" baseline="0" dirty="0">
                <a:latin typeface="Arial" panose="020B0604020202020204" pitchFamily="34" charset="0"/>
                <a:cs typeface="Arial" panose="020B0604020202020204" pitchFamily="34" charset="0"/>
              </a:rPr>
              <a:t>Dadurch können Opfer von Straftaten leichter entschädigt werden.</a:t>
            </a:r>
          </a:p>
          <a:p>
            <a:pPr>
              <a:spcAft>
                <a:spcPts val="600"/>
              </a:spcAft>
            </a:pPr>
            <a:r>
              <a:rPr lang="de-DE" sz="1800" b="0" baseline="0" dirty="0">
                <a:latin typeface="Arial" panose="020B0604020202020204" pitchFamily="34" charset="0"/>
                <a:cs typeface="Arial" panose="020B0604020202020204" pitchFamily="34" charset="0"/>
              </a:rPr>
              <a:t>Die Anordnung einer Vermögensabschöpfung, die auch bei Vermögenslosigkeit vorzunehmen ist, bedeutet gerade bei jungen Menschen eine große (finanzielle) Belastung.</a:t>
            </a:r>
          </a:p>
          <a:p>
            <a:pPr>
              <a:spcAft>
                <a:spcPts val="600"/>
              </a:spcAft>
            </a:pPr>
            <a:endParaRPr lang="de-DE" sz="1800" b="0" baseline="0" dirty="0">
              <a:latin typeface="Arial" panose="020B0604020202020204" pitchFamily="34" charset="0"/>
              <a:cs typeface="Arial" panose="020B0604020202020204" pitchFamily="34" charset="0"/>
            </a:endParaRPr>
          </a:p>
          <a:p>
            <a:pPr>
              <a:spcAft>
                <a:spcPts val="600"/>
              </a:spcAft>
            </a:pPr>
            <a:r>
              <a:rPr lang="de-DE" sz="1800" b="0" baseline="0" dirty="0">
                <a:latin typeface="Arial" panose="020B0604020202020204" pitchFamily="34" charset="0"/>
                <a:cs typeface="Arial" panose="020B0604020202020204" pitchFamily="34" charset="0"/>
              </a:rPr>
              <a:t>Typische Fälle: </a:t>
            </a:r>
          </a:p>
          <a:p>
            <a:pPr>
              <a:spcAft>
                <a:spcPts val="600"/>
              </a:spcAft>
            </a:pPr>
            <a:r>
              <a:rPr lang="de-DE" sz="1800" b="0" baseline="0" dirty="0">
                <a:latin typeface="Arial" panose="020B0604020202020204" pitchFamily="34" charset="0"/>
                <a:cs typeface="Arial" panose="020B0604020202020204" pitchFamily="34" charset="0"/>
              </a:rPr>
              <a:t>Bei Drogengeschäften werden die Einnahmen „abgeschöpft“, d.h. eingezogen, auch wenn sie nicht mehr vorhanden sind. Die Ausgaben für den Erwerb können nicht abgezogen werden (Bruttoprinzip).</a:t>
            </a:r>
          </a:p>
          <a:p>
            <a:pPr>
              <a:spcAft>
                <a:spcPts val="600"/>
              </a:spcAft>
            </a:pPr>
            <a:r>
              <a:rPr lang="de-DE" sz="1800" b="0" baseline="0" dirty="0">
                <a:latin typeface="Arial" panose="020B0604020202020204" pitchFamily="34" charset="0"/>
                <a:cs typeface="Arial" panose="020B0604020202020204" pitchFamily="34" charset="0"/>
              </a:rPr>
              <a:t>Der Wert des gestohlenen Fahrzeugs wird eingezogen, auch wenn es zu Schrott gefahren wurde.</a:t>
            </a:r>
          </a:p>
        </p:txBody>
      </p:sp>
    </p:spTree>
    <p:extLst>
      <p:ext uri="{BB962C8B-B14F-4D97-AF65-F5344CB8AC3E}">
        <p14:creationId xmlns:p14="http://schemas.microsoft.com/office/powerpoint/2010/main" val="32602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4BD8-F9E2-A3BE-69EB-9B7CA50F8CDB}"/>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9C0A438-4458-3E5B-3428-E33990999F8E}"/>
              </a:ext>
            </a:extLst>
          </p:cNvPr>
          <p:cNvSpPr>
            <a:spLocks noGrp="1"/>
          </p:cNvSpPr>
          <p:nvPr>
            <p:ph type="sldNum" sz="quarter" idx="12"/>
          </p:nvPr>
        </p:nvSpPr>
        <p:spPr/>
        <p:txBody>
          <a:bodyPr/>
          <a:lstStyle/>
          <a:p>
            <a:fld id="{20730961-A792-448F-8853-147BFAC65948}" type="slidenum">
              <a:rPr lang="de-DE" smtClean="0"/>
              <a:t>3</a:t>
            </a:fld>
            <a:endParaRPr lang="de-DE"/>
          </a:p>
        </p:txBody>
      </p:sp>
      <p:sp>
        <p:nvSpPr>
          <p:cNvPr id="4" name="Textfeld 3">
            <a:extLst>
              <a:ext uri="{FF2B5EF4-FFF2-40B4-BE49-F238E27FC236}">
                <a16:creationId xmlns:a16="http://schemas.microsoft.com/office/drawing/2014/main" id="{CD2FAF09-99F3-A079-4A02-B4649B73DF5F}"/>
              </a:ext>
            </a:extLst>
          </p:cNvPr>
          <p:cNvSpPr txBox="1"/>
          <p:nvPr/>
        </p:nvSpPr>
        <p:spPr>
          <a:xfrm>
            <a:off x="1397460" y="404664"/>
            <a:ext cx="1056700" cy="369332"/>
          </a:xfrm>
          <a:prstGeom prst="rect">
            <a:avLst/>
          </a:prstGeom>
          <a:noFill/>
        </p:spPr>
        <p:txBody>
          <a:bodyPr wrap="none" rtlCol="0">
            <a:spAutoFit/>
          </a:bodyPr>
          <a:lstStyle/>
          <a:p>
            <a:r>
              <a:rPr lang="de-DE" b="1" dirty="0">
                <a:solidFill>
                  <a:schemeClr val="accent5">
                    <a:lumMod val="75000"/>
                  </a:schemeClr>
                </a:solidFill>
                <a:latin typeface="Arial" panose="020B0604020202020204" pitchFamily="34" charset="0"/>
              </a:rPr>
              <a:t>Begriffe</a:t>
            </a:r>
          </a:p>
        </p:txBody>
      </p:sp>
      <p:sp>
        <p:nvSpPr>
          <p:cNvPr id="5" name="Textfeld 4">
            <a:extLst>
              <a:ext uri="{FF2B5EF4-FFF2-40B4-BE49-F238E27FC236}">
                <a16:creationId xmlns:a16="http://schemas.microsoft.com/office/drawing/2014/main" id="{4B2DE2AA-1966-8BAD-765C-ED0387814813}"/>
              </a:ext>
            </a:extLst>
          </p:cNvPr>
          <p:cNvSpPr txBox="1"/>
          <p:nvPr/>
        </p:nvSpPr>
        <p:spPr>
          <a:xfrm>
            <a:off x="1403648" y="1484784"/>
            <a:ext cx="5998164" cy="3046988"/>
          </a:xfrm>
          <a:prstGeom prst="rect">
            <a:avLst/>
          </a:prstGeom>
          <a:noFill/>
        </p:spPr>
        <p:txBody>
          <a:bodyPr wrap="square" rtlCol="0">
            <a:spAutoFit/>
          </a:bodyPr>
          <a:lstStyle/>
          <a:p>
            <a:pPr marL="342900" indent="-342900">
              <a:buClr>
                <a:srgbClr val="002060"/>
              </a:buClr>
              <a:buFont typeface="Wingdings" panose="05000000000000000000" pitchFamily="2" charset="2"/>
              <a:buChar char="§"/>
            </a:pPr>
            <a:r>
              <a:rPr lang="de-DE" sz="2200" baseline="0" dirty="0">
                <a:latin typeface="Calibri" panose="020F0502020204030204" pitchFamily="34" charset="0"/>
                <a:ea typeface="Calibri" panose="020F0502020204030204" pitchFamily="34" charset="0"/>
                <a:cs typeface="Calibri" panose="020F0502020204030204" pitchFamily="34" charset="0"/>
              </a:rPr>
              <a:t>Maßregeln der Besserung und Sicherung</a:t>
            </a:r>
          </a:p>
          <a:p>
            <a:pPr marL="536575"/>
            <a:r>
              <a:rPr lang="de-DE" sz="1800" b="0" baseline="0" dirty="0">
                <a:latin typeface="Calibri" panose="020F0502020204030204" pitchFamily="34" charset="0"/>
                <a:ea typeface="Calibri" panose="020F0502020204030204" pitchFamily="34" charset="0"/>
                <a:cs typeface="Calibri" panose="020F0502020204030204" pitchFamily="34" charset="0"/>
              </a:rPr>
              <a:t>(Darstellung nächstes Blatt)</a:t>
            </a:r>
            <a:br>
              <a:rPr lang="de-DE" sz="1800" b="0" baseline="0" dirty="0">
                <a:latin typeface="Calibri" panose="020F0502020204030204" pitchFamily="34" charset="0"/>
                <a:ea typeface="Calibri" panose="020F0502020204030204" pitchFamily="34" charset="0"/>
                <a:cs typeface="Calibri" panose="020F0502020204030204" pitchFamily="34" charset="0"/>
              </a:rPr>
            </a:br>
            <a:endParaRPr lang="de-DE" sz="1800" b="0" baseline="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002060"/>
              </a:buClr>
              <a:buFont typeface="Wingdings" panose="05000000000000000000" pitchFamily="2" charset="2"/>
              <a:buChar char="§"/>
            </a:pPr>
            <a:r>
              <a:rPr lang="de-DE" sz="2200" baseline="0" dirty="0">
                <a:latin typeface="Calibri" panose="020F0502020204030204" pitchFamily="34" charset="0"/>
                <a:ea typeface="Calibri" panose="020F0502020204030204" pitchFamily="34" charset="0"/>
                <a:cs typeface="Calibri" panose="020F0502020204030204" pitchFamily="34" charset="0"/>
              </a:rPr>
              <a:t>Nebenfolgen</a:t>
            </a:r>
            <a:r>
              <a:rPr lang="de-DE" sz="1800" b="0" baseline="0" dirty="0">
                <a:latin typeface="Calibri" panose="020F0502020204030204" pitchFamily="34" charset="0"/>
                <a:ea typeface="Calibri" panose="020F0502020204030204" pitchFamily="34" charset="0"/>
                <a:cs typeface="Calibri" panose="020F0502020204030204" pitchFamily="34" charset="0"/>
              </a:rPr>
              <a:t> </a:t>
            </a:r>
          </a:p>
          <a:p>
            <a:pPr marL="536575" indent="-536575"/>
            <a:r>
              <a:rPr lang="de-DE" sz="1800" b="0" baseline="0" dirty="0">
                <a:latin typeface="Calibri" panose="020F0502020204030204" pitchFamily="34" charset="0"/>
                <a:ea typeface="Calibri" panose="020F0502020204030204" pitchFamily="34" charset="0"/>
                <a:cs typeface="Calibri" panose="020F0502020204030204" pitchFamily="34" charset="0"/>
              </a:rPr>
              <a:t>	Nebenfolge gilt der Verlust der Amtsfähigkeit, der Wählbarkeit und des Stimmrechts (§ 45 StGB) und die Bekanntgabe der Verurteilung (§§ 165, 200 StGB).</a:t>
            </a:r>
          </a:p>
          <a:p>
            <a:endParaRPr lang="de-DE" sz="1800" b="0" baseline="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002060"/>
              </a:buClr>
              <a:buFont typeface="Wingdings" panose="05000000000000000000" pitchFamily="2" charset="2"/>
              <a:buChar char="§"/>
            </a:pPr>
            <a:r>
              <a:rPr lang="de-DE" sz="2200" baseline="0" dirty="0">
                <a:latin typeface="Calibri" panose="020F0502020204030204" pitchFamily="34" charset="0"/>
                <a:ea typeface="Calibri" panose="020F0502020204030204" pitchFamily="34" charset="0"/>
                <a:cs typeface="Calibri" panose="020F0502020204030204" pitchFamily="34" charset="0"/>
              </a:rPr>
              <a:t>Nebenstrafen</a:t>
            </a:r>
          </a:p>
          <a:p>
            <a:pPr marL="536575" indent="-536575"/>
            <a:r>
              <a:rPr lang="de-DE" sz="1800" b="0" baseline="0" dirty="0">
                <a:latin typeface="Calibri" panose="020F0502020204030204" pitchFamily="34" charset="0"/>
                <a:ea typeface="Calibri" panose="020F0502020204030204" pitchFamily="34" charset="0"/>
                <a:cs typeface="Calibri" panose="020F0502020204030204" pitchFamily="34" charset="0"/>
              </a:rPr>
              <a:t>	das Fahrverbot, § 44 StGB</a:t>
            </a:r>
          </a:p>
        </p:txBody>
      </p:sp>
    </p:spTree>
    <p:extLst>
      <p:ext uri="{BB962C8B-B14F-4D97-AF65-F5344CB8AC3E}">
        <p14:creationId xmlns:p14="http://schemas.microsoft.com/office/powerpoint/2010/main" val="294203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30</a:t>
            </a:fld>
            <a:endParaRPr lang="de-DE"/>
          </a:p>
        </p:txBody>
      </p:sp>
      <p:sp>
        <p:nvSpPr>
          <p:cNvPr id="3" name="Textfeld 2">
            <a:extLst>
              <a:ext uri="{FF2B5EF4-FFF2-40B4-BE49-F238E27FC236}">
                <a16:creationId xmlns:a16="http://schemas.microsoft.com/office/drawing/2014/main" id="{AB2A1597-4D8B-BC99-902B-08DD6942BB4B}"/>
              </a:ext>
            </a:extLst>
          </p:cNvPr>
          <p:cNvSpPr txBox="1"/>
          <p:nvPr/>
        </p:nvSpPr>
        <p:spPr>
          <a:xfrm>
            <a:off x="1036989" y="778372"/>
            <a:ext cx="7617443" cy="4801314"/>
          </a:xfrm>
          <a:prstGeom prst="rect">
            <a:avLst/>
          </a:prstGeom>
          <a:noFill/>
        </p:spPr>
        <p:txBody>
          <a:bodyPr wrap="square" rtlCol="0">
            <a:spAutoFit/>
          </a:bodyPr>
          <a:lstStyle/>
          <a:p>
            <a:endParaRPr lang="de-DE" sz="180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a:p>
            <a:r>
              <a:rPr lang="de-DE" sz="1800" b="1" baseline="0" dirty="0">
                <a:latin typeface="Arial" panose="020B0604020202020204" pitchFamily="34" charset="0"/>
                <a:cs typeface="Arial" panose="020B0604020202020204" pitchFamily="34" charset="0"/>
              </a:rPr>
              <a:t>§ 73 StGB    Einziehung von Taterträgen bei Tätern und Teilnehmern</a:t>
            </a:r>
          </a:p>
          <a:p>
            <a:pPr marL="449263" indent="-449263"/>
            <a:endParaRPr lang="de-DE" sz="1800" b="0" baseline="0" dirty="0">
              <a:latin typeface="Arial" panose="020B0604020202020204" pitchFamily="34" charset="0"/>
              <a:cs typeface="Arial" panose="020B0604020202020204" pitchFamily="34" charset="0"/>
            </a:endParaRPr>
          </a:p>
          <a:p>
            <a:pPr marL="449263" indent="-449263"/>
            <a:r>
              <a:rPr lang="de-DE" sz="1800" b="0" baseline="0" dirty="0">
                <a:latin typeface="Arial" panose="020B0604020202020204" pitchFamily="34" charset="0"/>
                <a:cs typeface="Arial" panose="020B0604020202020204" pitchFamily="34" charset="0"/>
              </a:rPr>
              <a:t>(1) 	Hat der Täter oder Teilnehmer durch eine rechtswidrige Tat oder für sie etwas erlangt, so ordnet das Gericht dessen Einziehung an. </a:t>
            </a:r>
            <a:br>
              <a:rPr lang="de-DE" sz="1800" b="0" baseline="0" dirty="0">
                <a:latin typeface="Arial" panose="020B0604020202020204" pitchFamily="34" charset="0"/>
                <a:cs typeface="Arial" panose="020B0604020202020204" pitchFamily="34" charset="0"/>
              </a:rPr>
            </a:br>
            <a:endParaRPr lang="de-DE" sz="1800" b="0" baseline="0" dirty="0">
              <a:latin typeface="Arial" panose="020B0604020202020204" pitchFamily="34" charset="0"/>
              <a:cs typeface="Arial" panose="020B0604020202020204" pitchFamily="34" charset="0"/>
            </a:endParaRPr>
          </a:p>
          <a:p>
            <a:pPr marL="449263" indent="-449263"/>
            <a:r>
              <a:rPr lang="de-DE" sz="1800" b="0" baseline="0" dirty="0">
                <a:latin typeface="Arial" panose="020B0604020202020204" pitchFamily="34" charset="0"/>
                <a:cs typeface="Arial" panose="020B0604020202020204" pitchFamily="34" charset="0"/>
              </a:rPr>
              <a:t>(2) 	Hat der Täter oder Teilnehmer Nutzungen aus dem Erlangten gezogen, so ordnet das Gericht auch deren Einziehung an. </a:t>
            </a:r>
            <a:br>
              <a:rPr lang="de-DE" sz="1800" b="0" baseline="0" dirty="0">
                <a:latin typeface="Arial" panose="020B0604020202020204" pitchFamily="34" charset="0"/>
                <a:cs typeface="Arial" panose="020B0604020202020204" pitchFamily="34" charset="0"/>
              </a:rPr>
            </a:br>
            <a:endParaRPr lang="de-DE" sz="1800" b="0" baseline="0" dirty="0">
              <a:latin typeface="Arial" panose="020B0604020202020204" pitchFamily="34" charset="0"/>
              <a:cs typeface="Arial" panose="020B0604020202020204" pitchFamily="34" charset="0"/>
            </a:endParaRPr>
          </a:p>
          <a:p>
            <a:pPr marL="449263" indent="-449263"/>
            <a:r>
              <a:rPr lang="de-DE" sz="1800" b="0" baseline="0" dirty="0">
                <a:latin typeface="Arial" panose="020B0604020202020204" pitchFamily="34" charset="0"/>
                <a:cs typeface="Arial" panose="020B0604020202020204" pitchFamily="34" charset="0"/>
              </a:rPr>
              <a:t>(3) 	Das Gericht kann auch die Einziehung der Gegenstände anordnen, die der Täter oder Teilnehmer erworben hat </a:t>
            </a:r>
          </a:p>
          <a:p>
            <a:pPr marL="715963" lvl="1" indent="-258763"/>
            <a:r>
              <a:rPr lang="de-DE" sz="1800" b="0" baseline="0" dirty="0">
                <a:latin typeface="Arial" panose="020B0604020202020204" pitchFamily="34" charset="0"/>
                <a:cs typeface="Arial" panose="020B0604020202020204" pitchFamily="34" charset="0"/>
              </a:rPr>
              <a:t>1.	durch Veräußerung des Erlangten oder als Ersatz für dessen Zerstörung, Beschädigung oder Entziehung oder	</a:t>
            </a:r>
          </a:p>
          <a:p>
            <a:pPr marL="715963" lvl="1" indent="-258763"/>
            <a:r>
              <a:rPr lang="de-DE" sz="1800" b="0" baseline="0" dirty="0">
                <a:latin typeface="Arial" panose="020B0604020202020204" pitchFamily="34" charset="0"/>
                <a:cs typeface="Arial" panose="020B0604020202020204" pitchFamily="34" charset="0"/>
              </a:rPr>
              <a:t>2.	auf Grund eines erlangten Rechts.</a:t>
            </a:r>
          </a:p>
          <a:p>
            <a:endParaRPr lang="de-DE" sz="1800"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29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31</a:t>
            </a:fld>
            <a:endParaRPr lang="de-DE"/>
          </a:p>
        </p:txBody>
      </p:sp>
      <p:sp>
        <p:nvSpPr>
          <p:cNvPr id="3" name="Textfeld 2">
            <a:extLst>
              <a:ext uri="{FF2B5EF4-FFF2-40B4-BE49-F238E27FC236}">
                <a16:creationId xmlns:a16="http://schemas.microsoft.com/office/drawing/2014/main" id="{0B75958B-0D4E-E796-D433-76A8CEAD85A9}"/>
              </a:ext>
            </a:extLst>
          </p:cNvPr>
          <p:cNvSpPr txBox="1"/>
          <p:nvPr/>
        </p:nvSpPr>
        <p:spPr>
          <a:xfrm>
            <a:off x="981160" y="1400926"/>
            <a:ext cx="7375890" cy="2862322"/>
          </a:xfrm>
          <a:prstGeom prst="rect">
            <a:avLst/>
          </a:prstGeom>
          <a:noFill/>
        </p:spPr>
        <p:txBody>
          <a:bodyPr wrap="square">
            <a:spAutoFit/>
          </a:bodyPr>
          <a:lstStyle/>
          <a:p>
            <a:r>
              <a:rPr lang="de-DE" sz="1800" b="1" baseline="0" dirty="0">
                <a:latin typeface="Arial" panose="020B0604020202020204" pitchFamily="34" charset="0"/>
                <a:cs typeface="Arial" panose="020B0604020202020204" pitchFamily="34" charset="0"/>
              </a:rPr>
              <a:t>§ 73c StGB            Einziehung des Wertes von Taterträgen</a:t>
            </a:r>
          </a:p>
          <a:p>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Ist die Einziehung eines Gegenstandes wegen der Beschaffenheit des Erlangten oder aus einem anderen Grund nicht möglich oder wird von der Einziehung eines Ersatzgegenstandes nach § 73 Absatz 3 oder nach § 73b Absatz 3 abgesehen, so ordnet das Gericht die Einziehung eines Geldbetrages an, der dem Wert des Erlangten entspricht. Eine solche Anordnung trifft das Gericht auch neben der Einziehung eines Gegenstandes, soweit dessen Wert hinter dem Wert des zunächst Erlangten zurückbleibt. </a:t>
            </a:r>
          </a:p>
        </p:txBody>
      </p:sp>
    </p:spTree>
    <p:extLst>
      <p:ext uri="{BB962C8B-B14F-4D97-AF65-F5344CB8AC3E}">
        <p14:creationId xmlns:p14="http://schemas.microsoft.com/office/powerpoint/2010/main" val="1396958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32</a:t>
            </a:fld>
            <a:endParaRPr lang="de-DE"/>
          </a:p>
        </p:txBody>
      </p:sp>
      <p:pic>
        <p:nvPicPr>
          <p:cNvPr id="3" name="Grafik 2">
            <a:extLst>
              <a:ext uri="{FF2B5EF4-FFF2-40B4-BE49-F238E27FC236}">
                <a16:creationId xmlns:a16="http://schemas.microsoft.com/office/drawing/2014/main" id="{376B0E48-EFDF-36A4-41F3-E794F9DD2543}"/>
              </a:ext>
            </a:extLst>
          </p:cNvPr>
          <p:cNvPicPr>
            <a:picLocks noChangeAspect="1"/>
          </p:cNvPicPr>
          <p:nvPr/>
        </p:nvPicPr>
        <p:blipFill>
          <a:blip r:embed="rId2"/>
          <a:stretch>
            <a:fillRect/>
          </a:stretch>
        </p:blipFill>
        <p:spPr>
          <a:xfrm>
            <a:off x="1090729" y="975090"/>
            <a:ext cx="6246182" cy="3046652"/>
          </a:xfrm>
          <a:prstGeom prst="rect">
            <a:avLst/>
          </a:prstGeom>
          <a:solidFill>
            <a:schemeClr val="bg1">
              <a:lumMod val="75000"/>
              <a:alpha val="44000"/>
            </a:schemeClr>
          </a:solidFill>
        </p:spPr>
      </p:pic>
      <p:sp>
        <p:nvSpPr>
          <p:cNvPr id="4" name="Rechteck 3">
            <a:extLst>
              <a:ext uri="{FF2B5EF4-FFF2-40B4-BE49-F238E27FC236}">
                <a16:creationId xmlns:a16="http://schemas.microsoft.com/office/drawing/2014/main" id="{DBC43399-ADAB-B9C1-BDE9-916D00F07E5F}"/>
              </a:ext>
            </a:extLst>
          </p:cNvPr>
          <p:cNvSpPr/>
          <p:nvPr/>
        </p:nvSpPr>
        <p:spPr>
          <a:xfrm>
            <a:off x="1187624" y="1268760"/>
            <a:ext cx="6246182" cy="2808312"/>
          </a:xfrm>
          <a:prstGeom prst="rect">
            <a:avLst/>
          </a:prstGeom>
          <a:solidFill>
            <a:schemeClr val="bg1">
              <a:lumMod val="85000"/>
              <a:alpha val="4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EC0C0C70-5385-7FFD-B3C6-4E18B125B448}"/>
              </a:ext>
            </a:extLst>
          </p:cNvPr>
          <p:cNvSpPr txBox="1"/>
          <p:nvPr/>
        </p:nvSpPr>
        <p:spPr>
          <a:xfrm>
            <a:off x="1188317" y="4411758"/>
            <a:ext cx="6840759" cy="646331"/>
          </a:xfrm>
          <a:prstGeom prst="rect">
            <a:avLst/>
          </a:prstGeom>
          <a:noFill/>
        </p:spPr>
        <p:txBody>
          <a:bodyPr wrap="square" rtlCol="0">
            <a:spAutoFit/>
          </a:bodyPr>
          <a:lstStyle/>
          <a:p>
            <a:r>
              <a:rPr lang="de-DE" sz="1200" dirty="0">
                <a:solidFill>
                  <a:srgbClr val="0070C0"/>
                </a:solidFill>
              </a:rPr>
              <a:t>www.dvjj.de/aktuelles/2021/09/06/vermoegensabschoepfung-und-jugendstrafrecht-stellungnahme-des-vorstands-und-der-geschaeftsfuehrung-der-deutschen-vereinigung-fuer-jugendgerichte-und-jugendgerichtshilfen-e-v-dvjj-zu-dem-beschluss/</a:t>
            </a:r>
          </a:p>
        </p:txBody>
      </p:sp>
    </p:spTree>
    <p:extLst>
      <p:ext uri="{BB962C8B-B14F-4D97-AF65-F5344CB8AC3E}">
        <p14:creationId xmlns:p14="http://schemas.microsoft.com/office/powerpoint/2010/main" val="2138842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8A8F3-227B-20F7-B62A-715ACEECAE04}"/>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102806-C75D-B8A4-7D8D-FB58BE893A5C}"/>
              </a:ext>
            </a:extLst>
          </p:cNvPr>
          <p:cNvSpPr>
            <a:spLocks noGrp="1"/>
          </p:cNvSpPr>
          <p:nvPr>
            <p:ph type="sldNum" sz="quarter" idx="12"/>
          </p:nvPr>
        </p:nvSpPr>
        <p:spPr/>
        <p:txBody>
          <a:bodyPr/>
          <a:lstStyle/>
          <a:p>
            <a:fld id="{20730961-A792-448F-8853-147BFAC65948}" type="slidenum">
              <a:rPr lang="de-DE" smtClean="0"/>
              <a:t>33</a:t>
            </a:fld>
            <a:endParaRPr lang="de-DE"/>
          </a:p>
        </p:txBody>
      </p:sp>
      <p:sp>
        <p:nvSpPr>
          <p:cNvPr id="3" name="Textfeld 2">
            <a:extLst>
              <a:ext uri="{FF2B5EF4-FFF2-40B4-BE49-F238E27FC236}">
                <a16:creationId xmlns:a16="http://schemas.microsoft.com/office/drawing/2014/main" id="{4C123826-4115-222A-C02C-27D8B7E1B79D}"/>
              </a:ext>
            </a:extLst>
          </p:cNvPr>
          <p:cNvSpPr txBox="1"/>
          <p:nvPr/>
        </p:nvSpPr>
        <p:spPr>
          <a:xfrm>
            <a:off x="802341" y="757517"/>
            <a:ext cx="7874290" cy="3847207"/>
          </a:xfrm>
          <a:prstGeom prst="rect">
            <a:avLst/>
          </a:prstGeom>
          <a:noFill/>
        </p:spPr>
        <p:txBody>
          <a:bodyPr wrap="square" rtlCol="0">
            <a:spAutoFit/>
          </a:bodyPr>
          <a:lstStyle/>
          <a:p>
            <a:r>
              <a:rPr lang="de-DE" sz="2000" b="1" dirty="0">
                <a:latin typeface="Arial" panose="020B0604020202020204" pitchFamily="34" charset="0"/>
                <a:cs typeface="Arial" panose="020B0604020202020204" pitchFamily="34" charset="0"/>
              </a:rPr>
              <a:t>Ausländerrechtliche Folgen im Zusammenhang mit dem Jugendstrafrecht</a:t>
            </a:r>
          </a:p>
          <a:p>
            <a:endParaRPr lang="de-DE" sz="2000" b="1" dirty="0"/>
          </a:p>
          <a:p>
            <a:endParaRPr lang="de-DE" sz="2000" dirty="0"/>
          </a:p>
          <a:p>
            <a:r>
              <a:rPr lang="de-DE" dirty="0">
                <a:latin typeface="Arial" panose="020B0604020202020204" pitchFamily="34" charset="0"/>
                <a:cs typeface="Arial" panose="020B0604020202020204" pitchFamily="34" charset="0"/>
              </a:rPr>
              <a:t>Verurteilungen nach Jugendstrafrecht können wie bei Erwachsenen auch, Folgen für den Aufenthaltsstatus haben und auch zur Ausweisung und Abschiebung junger Menschen führen.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Auch wenn das Jugendgericht solche Folgen berücksichtigen </a:t>
            </a:r>
            <a:r>
              <a:rPr lang="de-DE" u="sng" dirty="0">
                <a:latin typeface="Arial" panose="020B0604020202020204" pitchFamily="34" charset="0"/>
                <a:cs typeface="Arial" panose="020B0604020202020204" pitchFamily="34" charset="0"/>
              </a:rPr>
              <a:t>will</a:t>
            </a:r>
            <a:r>
              <a:rPr lang="de-DE" dirty="0">
                <a:latin typeface="Arial" panose="020B0604020202020204" pitchFamily="34" charset="0"/>
                <a:cs typeface="Arial" panose="020B0604020202020204" pitchFamily="34" charset="0"/>
              </a:rPr>
              <a:t>, scheitert das oft an der sicheren Einschätzung dieser ausländerrechtlichen Folgen. Es handelt sich weitgehend um Ermessensentscheidungen der Ausländer-behörden und dann evtl. der Verwaltungsgerichte.</a:t>
            </a:r>
          </a:p>
          <a:p>
            <a:endParaRPr lang="de-DE" sz="2000" dirty="0"/>
          </a:p>
        </p:txBody>
      </p:sp>
    </p:spTree>
    <p:extLst>
      <p:ext uri="{BB962C8B-B14F-4D97-AF65-F5344CB8AC3E}">
        <p14:creationId xmlns:p14="http://schemas.microsoft.com/office/powerpoint/2010/main" val="1681418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5DDA562-E963-2F44-1872-23D908085596}"/>
              </a:ext>
            </a:extLst>
          </p:cNvPr>
          <p:cNvSpPr>
            <a:spLocks noGrp="1"/>
          </p:cNvSpPr>
          <p:nvPr>
            <p:ph type="sldNum" sz="quarter" idx="12"/>
          </p:nvPr>
        </p:nvSpPr>
        <p:spPr/>
        <p:txBody>
          <a:bodyPr/>
          <a:lstStyle/>
          <a:p>
            <a:fld id="{20730961-A792-448F-8853-147BFAC65948}" type="slidenum">
              <a:rPr lang="de-DE" smtClean="0"/>
              <a:t>34</a:t>
            </a:fld>
            <a:endParaRPr lang="de-DE"/>
          </a:p>
        </p:txBody>
      </p:sp>
      <p:sp>
        <p:nvSpPr>
          <p:cNvPr id="5" name="Textfeld 4">
            <a:extLst>
              <a:ext uri="{FF2B5EF4-FFF2-40B4-BE49-F238E27FC236}">
                <a16:creationId xmlns:a16="http://schemas.microsoft.com/office/drawing/2014/main" id="{B707A6CB-B8C0-24CD-F461-C15E7408E0D8}"/>
              </a:ext>
            </a:extLst>
          </p:cNvPr>
          <p:cNvSpPr txBox="1"/>
          <p:nvPr/>
        </p:nvSpPr>
        <p:spPr>
          <a:xfrm>
            <a:off x="1004046" y="734521"/>
            <a:ext cx="7660341" cy="4585871"/>
          </a:xfrm>
          <a:prstGeom prst="rect">
            <a:avLst/>
          </a:prstGeom>
          <a:noFill/>
        </p:spPr>
        <p:txBody>
          <a:bodyPr wrap="square">
            <a:spAutoFit/>
          </a:bodyPr>
          <a:lstStyle/>
          <a:p>
            <a:pPr>
              <a:spcAft>
                <a:spcPts val="600"/>
              </a:spcAft>
              <a:buNone/>
            </a:pPr>
            <a:r>
              <a:rPr lang="de-DE" sz="2000" b="1" kern="100" dirty="0">
                <a:effectLst/>
                <a:latin typeface="Arial" panose="020B0604020202020204" pitchFamily="34" charset="0"/>
                <a:ea typeface="Aptos" panose="020B0004020202020204" pitchFamily="34" charset="0"/>
              </a:rPr>
              <a:t>Aufenthalt von Ausländern in Deutschland</a:t>
            </a:r>
            <a:endParaRPr lang="de-DE" sz="2000" kern="100" dirty="0">
              <a:effectLst/>
              <a:latin typeface="Arial" panose="020B0604020202020204" pitchFamily="34" charset="0"/>
              <a:ea typeface="Aptos" panose="020B0004020202020204" pitchFamily="34" charset="0"/>
            </a:endParaRPr>
          </a:p>
          <a:p>
            <a:pPr>
              <a:spcAft>
                <a:spcPts val="600"/>
              </a:spcAft>
              <a:buNone/>
            </a:pPr>
            <a:r>
              <a:rPr lang="de-DE" kern="100" dirty="0">
                <a:effectLst/>
                <a:latin typeface="Arial" panose="020B0604020202020204" pitchFamily="34" charset="0"/>
                <a:ea typeface="Aptos" panose="020B0004020202020204" pitchFamily="34" charset="0"/>
              </a:rPr>
              <a:t> </a:t>
            </a:r>
          </a:p>
          <a:p>
            <a:pPr marL="342900" lvl="0" indent="-342900">
              <a:lnSpc>
                <a:spcPct val="150000"/>
              </a:lnSpc>
              <a:buFont typeface="Wingdings" panose="05000000000000000000" pitchFamily="2" charset="2"/>
              <a:buChar char=""/>
            </a:pPr>
            <a:r>
              <a:rPr lang="de-DE" b="1" kern="100" dirty="0">
                <a:effectLst/>
                <a:latin typeface="Arial" panose="020B0604020202020204" pitchFamily="34" charset="0"/>
                <a:ea typeface="Aptos" panose="020B0004020202020204" pitchFamily="34" charset="0"/>
              </a:rPr>
              <a:t>erlaubter Aufenthalt</a:t>
            </a:r>
            <a:r>
              <a:rPr lang="de-DE" kern="100" dirty="0">
                <a:effectLst/>
                <a:latin typeface="Arial" panose="020B0604020202020204" pitchFamily="34" charset="0"/>
                <a:ea typeface="Aptos" panose="020B0004020202020204" pitchFamily="34" charset="0"/>
              </a:rPr>
              <a:t> </a:t>
            </a:r>
          </a:p>
          <a:p>
            <a:pPr marL="742950" lvl="1" indent="-285750">
              <a:lnSpc>
                <a:spcPct val="150000"/>
              </a:lnSpc>
              <a:buFont typeface="Courier New" panose="02070309020205020404" pitchFamily="49" charset="0"/>
              <a:buChar char="o"/>
            </a:pPr>
            <a:r>
              <a:rPr lang="de-DE" kern="100" dirty="0">
                <a:effectLst/>
                <a:latin typeface="Arial" panose="020B0604020202020204" pitchFamily="34" charset="0"/>
                <a:ea typeface="Aptos" panose="020B0004020202020204" pitchFamily="34" charset="0"/>
              </a:rPr>
              <a:t>aufgrund bestimmter Aufenthaltstitel </a:t>
            </a:r>
          </a:p>
          <a:p>
            <a:pPr marL="742950" lvl="1" indent="-285750">
              <a:spcAft>
                <a:spcPts val="600"/>
              </a:spcAft>
              <a:buFont typeface="Courier New" panose="02070309020205020404" pitchFamily="49" charset="0"/>
              <a:buChar char="o"/>
            </a:pPr>
            <a:r>
              <a:rPr lang="de-DE" kern="100" dirty="0">
                <a:effectLst/>
                <a:latin typeface="Arial" panose="020B0604020202020204" pitchFamily="34" charset="0"/>
                <a:ea typeface="Aptos" panose="020B0004020202020204" pitchFamily="34" charset="0"/>
              </a:rPr>
              <a:t>aufgrund der Freizügigkeit für EU-Bürger, bzw. solche des EWR oder der Schweiz</a:t>
            </a:r>
          </a:p>
          <a:p>
            <a:pPr marL="742950" lvl="1" indent="-285750">
              <a:spcAft>
                <a:spcPts val="600"/>
              </a:spcAft>
              <a:buFont typeface="Courier New" panose="02070309020205020404" pitchFamily="49" charset="0"/>
              <a:buChar char="o"/>
            </a:pPr>
            <a:r>
              <a:rPr lang="de-DE" kern="100" dirty="0">
                <a:effectLst/>
                <a:latin typeface="Arial" panose="020B0604020202020204" pitchFamily="34" charset="0"/>
                <a:ea typeface="Aptos" panose="020B0004020202020204" pitchFamily="34" charset="0"/>
              </a:rPr>
              <a:t>aus humanitären Gründen (Asyl; Flüchtlinge; subsidiärer Schutz; bei bestehendem Abschiebungsverbot)</a:t>
            </a:r>
          </a:p>
          <a:p>
            <a:pPr marL="742950" lvl="1" indent="-285750">
              <a:lnSpc>
                <a:spcPct val="150000"/>
              </a:lnSpc>
              <a:buFont typeface="Courier New" panose="02070309020205020404" pitchFamily="49" charset="0"/>
              <a:buChar char="o"/>
            </a:pPr>
            <a:r>
              <a:rPr lang="de-DE" kern="100" dirty="0">
                <a:effectLst/>
                <a:latin typeface="Arial" panose="020B0604020202020204" pitchFamily="34" charset="0"/>
                <a:ea typeface="Aptos" panose="020B0004020202020204" pitchFamily="34" charset="0"/>
              </a:rPr>
              <a:t>befristet oder unbefristet</a:t>
            </a:r>
          </a:p>
          <a:p>
            <a:pPr marL="914400">
              <a:lnSpc>
                <a:spcPct val="150000"/>
              </a:lnSpc>
              <a:buNone/>
            </a:pPr>
            <a:r>
              <a:rPr lang="de-DE" kern="100" dirty="0">
                <a:effectLst/>
                <a:latin typeface="Arial" panose="020B0604020202020204" pitchFamily="34" charset="0"/>
                <a:ea typeface="Aptos" panose="020B0004020202020204" pitchFamily="34" charset="0"/>
              </a:rPr>
              <a:t> </a:t>
            </a:r>
          </a:p>
          <a:p>
            <a:pPr marL="342900" lvl="0" indent="-342900">
              <a:spcAft>
                <a:spcPts val="1200"/>
              </a:spcAft>
              <a:buFont typeface="Wingdings" panose="05000000000000000000" pitchFamily="2" charset="2"/>
              <a:buChar char=""/>
            </a:pPr>
            <a:r>
              <a:rPr lang="de-DE" b="1" kern="100" dirty="0">
                <a:effectLst/>
                <a:latin typeface="Arial" panose="020B0604020202020204" pitchFamily="34" charset="0"/>
                <a:ea typeface="Aptos" panose="020B0004020202020204" pitchFamily="34" charset="0"/>
              </a:rPr>
              <a:t>geduldeter Aufenthalt</a:t>
            </a:r>
            <a:r>
              <a:rPr lang="de-DE" kern="100" dirty="0">
                <a:effectLst/>
                <a:latin typeface="Arial" panose="020B0604020202020204" pitchFamily="34" charset="0"/>
                <a:ea typeface="Aptos" panose="020B0004020202020204" pitchFamily="34" charset="0"/>
              </a:rPr>
              <a:t>, </a:t>
            </a:r>
            <a:br>
              <a:rPr lang="de-DE" kern="100" dirty="0">
                <a:effectLst/>
                <a:latin typeface="Arial" panose="020B0604020202020204" pitchFamily="34" charset="0"/>
                <a:ea typeface="Aptos" panose="020B0004020202020204" pitchFamily="34" charset="0"/>
              </a:rPr>
            </a:br>
            <a:r>
              <a:rPr lang="de-DE" kern="100" dirty="0">
                <a:effectLst/>
                <a:latin typeface="Arial" panose="020B0604020202020204" pitchFamily="34" charset="0"/>
                <a:ea typeface="Aptos" panose="020B0004020202020204" pitchFamily="34" charset="0"/>
              </a:rPr>
              <a:t>weil die Abschiebung aus tatsächlichen oder rechtlichen Gründen nicht möglich ist.</a:t>
            </a:r>
          </a:p>
        </p:txBody>
      </p:sp>
    </p:spTree>
    <p:extLst>
      <p:ext uri="{BB962C8B-B14F-4D97-AF65-F5344CB8AC3E}">
        <p14:creationId xmlns:p14="http://schemas.microsoft.com/office/powerpoint/2010/main" val="3243077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59E5648-58AD-803F-7857-9ADA3DCB0F30}"/>
              </a:ext>
            </a:extLst>
          </p:cNvPr>
          <p:cNvSpPr>
            <a:spLocks noGrp="1"/>
          </p:cNvSpPr>
          <p:nvPr>
            <p:ph type="sldNum" sz="quarter" idx="12"/>
          </p:nvPr>
        </p:nvSpPr>
        <p:spPr/>
        <p:txBody>
          <a:bodyPr/>
          <a:lstStyle/>
          <a:p>
            <a:fld id="{20730961-A792-448F-8853-147BFAC65948}" type="slidenum">
              <a:rPr lang="de-DE" smtClean="0"/>
              <a:t>35</a:t>
            </a:fld>
            <a:endParaRPr lang="de-DE"/>
          </a:p>
        </p:txBody>
      </p:sp>
      <p:sp>
        <p:nvSpPr>
          <p:cNvPr id="7" name="Rechteck 6">
            <a:extLst>
              <a:ext uri="{FF2B5EF4-FFF2-40B4-BE49-F238E27FC236}">
                <a16:creationId xmlns:a16="http://schemas.microsoft.com/office/drawing/2014/main" id="{42CDE790-D087-B0D8-BA2D-67D051E4267C}"/>
              </a:ext>
            </a:extLst>
          </p:cNvPr>
          <p:cNvSpPr/>
          <p:nvPr/>
        </p:nvSpPr>
        <p:spPr>
          <a:xfrm>
            <a:off x="999565" y="3258671"/>
            <a:ext cx="6934200" cy="954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22D73AC-D8EF-9716-0438-9DA1371C3113}"/>
              </a:ext>
            </a:extLst>
          </p:cNvPr>
          <p:cNvSpPr txBox="1"/>
          <p:nvPr/>
        </p:nvSpPr>
        <p:spPr>
          <a:xfrm>
            <a:off x="623046" y="587565"/>
            <a:ext cx="8520953" cy="3920560"/>
          </a:xfrm>
          <a:prstGeom prst="rect">
            <a:avLst/>
          </a:prstGeom>
          <a:noFill/>
        </p:spPr>
        <p:txBody>
          <a:bodyPr wrap="square">
            <a:spAutoFit/>
          </a:bodyPr>
          <a:lstStyle/>
          <a:p>
            <a:pPr>
              <a:lnSpc>
                <a:spcPct val="150000"/>
              </a:lnSpc>
              <a:spcAft>
                <a:spcPts val="600"/>
              </a:spcAft>
              <a:buNone/>
            </a:pPr>
            <a:r>
              <a:rPr lang="de-DE" sz="1800" kern="100" dirty="0">
                <a:effectLst/>
                <a:latin typeface="Arial" panose="020B0604020202020204" pitchFamily="34" charset="0"/>
                <a:ea typeface="Aptos" panose="020B0004020202020204" pitchFamily="34" charset="0"/>
              </a:rPr>
              <a:t> </a:t>
            </a:r>
          </a:p>
          <a:p>
            <a:pPr>
              <a:lnSpc>
                <a:spcPct val="150000"/>
              </a:lnSpc>
              <a:spcAft>
                <a:spcPts val="600"/>
              </a:spcAft>
              <a:buNone/>
            </a:pPr>
            <a:r>
              <a:rPr lang="de-DE" sz="2000" b="1" kern="100" dirty="0">
                <a:effectLst/>
                <a:latin typeface="Arial" panose="020B0604020202020204" pitchFamily="34" charset="0"/>
                <a:ea typeface="Aptos" panose="020B0004020202020204" pitchFamily="34" charset="0"/>
              </a:rPr>
              <a:t>Beendigung des Aufenthaltsrechts, z.B. nach Straftaten</a:t>
            </a:r>
          </a:p>
          <a:p>
            <a:pPr>
              <a:lnSpc>
                <a:spcPct val="150000"/>
              </a:lnSpc>
              <a:spcAft>
                <a:spcPts val="600"/>
              </a:spcAft>
              <a:buNone/>
            </a:pPr>
            <a:endParaRPr lang="de-DE" sz="2000" kern="100" dirty="0">
              <a:effectLst/>
              <a:latin typeface="Arial" panose="020B0604020202020204" pitchFamily="34" charset="0"/>
              <a:ea typeface="Aptos" panose="020B0004020202020204" pitchFamily="34" charset="0"/>
            </a:endParaRPr>
          </a:p>
          <a:p>
            <a:pPr>
              <a:spcAft>
                <a:spcPts val="600"/>
              </a:spcAft>
              <a:buNone/>
            </a:pPr>
            <a:r>
              <a:rPr lang="de-DE" sz="1800" kern="100" dirty="0">
                <a:effectLst/>
                <a:latin typeface="Arial" panose="020B0604020202020204" pitchFamily="34" charset="0"/>
                <a:ea typeface="Aptos" panose="020B0004020202020204" pitchFamily="34" charset="0"/>
              </a:rPr>
              <a:t>Der Aufenthaltstitel kann erlöschen, z.B. bei </a:t>
            </a:r>
            <a:r>
              <a:rPr lang="de-DE" sz="1800" b="1" kern="100" dirty="0">
                <a:effectLst/>
                <a:latin typeface="Arial" panose="020B0604020202020204" pitchFamily="34" charset="0"/>
                <a:ea typeface="Aptos" panose="020B0004020202020204" pitchFamily="34" charset="0"/>
              </a:rPr>
              <a:t>Ausweisung</a:t>
            </a:r>
            <a:r>
              <a:rPr lang="de-DE" sz="1800" kern="100" dirty="0">
                <a:effectLst/>
                <a:latin typeface="Arial" panose="020B0604020202020204" pitchFamily="34" charset="0"/>
                <a:ea typeface="Aptos" panose="020B0004020202020204" pitchFamily="34" charset="0"/>
              </a:rPr>
              <a:t> des Ausländers, </a:t>
            </a:r>
            <a:br>
              <a:rPr lang="de-DE" sz="1800" kern="100" dirty="0">
                <a:effectLst/>
                <a:latin typeface="Arial" panose="020B0604020202020204" pitchFamily="34" charset="0"/>
                <a:ea typeface="Aptos" panose="020B0004020202020204" pitchFamily="34" charset="0"/>
              </a:rPr>
            </a:br>
            <a:r>
              <a:rPr lang="de-DE" sz="1800" kern="100" dirty="0">
                <a:effectLst/>
                <a:latin typeface="Arial" panose="020B0604020202020204" pitchFamily="34" charset="0"/>
                <a:ea typeface="Aptos" panose="020B0004020202020204" pitchFamily="34" charset="0"/>
              </a:rPr>
              <a:t>§ 51 Abs. 1 Nr. 5 Aufenthaltsgesetz (AufenthG)</a:t>
            </a:r>
          </a:p>
          <a:p>
            <a:pPr marL="540385" marR="1170940">
              <a:lnSpc>
                <a:spcPct val="115000"/>
              </a:lnSpc>
              <a:spcBef>
                <a:spcPts val="600"/>
              </a:spcBef>
              <a:spcAft>
                <a:spcPts val="600"/>
              </a:spcAft>
              <a:buNone/>
            </a:pPr>
            <a:endParaRPr lang="de-DE" kern="100" dirty="0">
              <a:latin typeface="Arial" panose="020B0604020202020204" pitchFamily="34" charset="0"/>
              <a:ea typeface="Aptos" panose="020B0004020202020204" pitchFamily="34" charset="0"/>
            </a:endParaRPr>
          </a:p>
          <a:p>
            <a:pPr marL="358775" marR="1170940">
              <a:lnSpc>
                <a:spcPct val="115000"/>
              </a:lnSpc>
              <a:spcBef>
                <a:spcPts val="600"/>
              </a:spcBef>
              <a:spcAft>
                <a:spcPts val="600"/>
              </a:spcAft>
              <a:buNone/>
            </a:pPr>
            <a:r>
              <a:rPr lang="de-DE" sz="1800" b="1" kern="100" dirty="0">
                <a:solidFill>
                  <a:schemeClr val="bg1"/>
                </a:solidFill>
                <a:effectLst/>
                <a:latin typeface="Arial" panose="020B0604020202020204" pitchFamily="34" charset="0"/>
                <a:ea typeface="Aptos" panose="020B0004020202020204" pitchFamily="34" charset="0"/>
              </a:rPr>
              <a:t>Ausweisung</a:t>
            </a:r>
            <a:r>
              <a:rPr lang="de-DE" sz="1800" kern="100" dirty="0">
                <a:solidFill>
                  <a:schemeClr val="bg1"/>
                </a:solidFill>
                <a:effectLst/>
                <a:latin typeface="Arial" panose="020B0604020202020204" pitchFamily="34" charset="0"/>
                <a:ea typeface="Aptos" panose="020B0004020202020204" pitchFamily="34" charset="0"/>
              </a:rPr>
              <a:t> ist die </a:t>
            </a:r>
            <a:r>
              <a:rPr lang="de-DE" sz="1800" u="sng" kern="100" dirty="0">
                <a:solidFill>
                  <a:schemeClr val="bg1"/>
                </a:solidFill>
                <a:effectLst/>
                <a:latin typeface="Arial" panose="020B0604020202020204" pitchFamily="34" charset="0"/>
                <a:ea typeface="Aptos" panose="020B0004020202020204" pitchFamily="34" charset="0"/>
              </a:rPr>
              <a:t>rechtliche</a:t>
            </a:r>
            <a:r>
              <a:rPr lang="de-DE" sz="1800" kern="100" dirty="0">
                <a:solidFill>
                  <a:schemeClr val="bg1"/>
                </a:solidFill>
                <a:effectLst/>
                <a:latin typeface="Arial" panose="020B0604020202020204" pitchFamily="34" charset="0"/>
                <a:ea typeface="Aptos" panose="020B0004020202020204" pitchFamily="34" charset="0"/>
              </a:rPr>
              <a:t> Beendigung des Aufenthalts(rechts)</a:t>
            </a:r>
            <a:br>
              <a:rPr lang="de-DE" sz="1800" kern="100" dirty="0">
                <a:solidFill>
                  <a:schemeClr val="bg1"/>
                </a:solidFill>
                <a:effectLst/>
                <a:latin typeface="Arial" panose="020B0604020202020204" pitchFamily="34" charset="0"/>
                <a:ea typeface="Aptos" panose="020B0004020202020204" pitchFamily="34" charset="0"/>
              </a:rPr>
            </a:br>
            <a:r>
              <a:rPr lang="de-DE" sz="1800" b="1" kern="100" dirty="0">
                <a:solidFill>
                  <a:schemeClr val="bg1"/>
                </a:solidFill>
                <a:effectLst/>
                <a:latin typeface="Arial" panose="020B0604020202020204" pitchFamily="34" charset="0"/>
                <a:ea typeface="Aptos" panose="020B0004020202020204" pitchFamily="34" charset="0"/>
              </a:rPr>
              <a:t>Abschiebung</a:t>
            </a:r>
            <a:r>
              <a:rPr lang="de-DE" sz="1800" kern="100" dirty="0">
                <a:solidFill>
                  <a:schemeClr val="bg1"/>
                </a:solidFill>
                <a:effectLst/>
                <a:latin typeface="Arial" panose="020B0604020202020204" pitchFamily="34" charset="0"/>
                <a:ea typeface="Aptos" panose="020B0004020202020204" pitchFamily="34" charset="0"/>
              </a:rPr>
              <a:t> die </a:t>
            </a:r>
            <a:r>
              <a:rPr lang="de-DE" sz="1800" u="sng" kern="100" dirty="0">
                <a:solidFill>
                  <a:schemeClr val="bg1"/>
                </a:solidFill>
                <a:effectLst/>
                <a:latin typeface="Arial" panose="020B0604020202020204" pitchFamily="34" charset="0"/>
                <a:ea typeface="Aptos" panose="020B0004020202020204" pitchFamily="34" charset="0"/>
              </a:rPr>
              <a:t>tatsächliche</a:t>
            </a:r>
            <a:r>
              <a:rPr lang="de-DE" sz="1800" kern="100" dirty="0">
                <a:solidFill>
                  <a:schemeClr val="bg1"/>
                </a:solidFill>
                <a:effectLst/>
                <a:latin typeface="Arial" panose="020B0604020202020204" pitchFamily="34" charset="0"/>
                <a:ea typeface="Aptos" panose="020B0004020202020204" pitchFamily="34" charset="0"/>
              </a:rPr>
              <a:t> Durchsetzung der Ausreise</a:t>
            </a:r>
          </a:p>
          <a:p>
            <a:pPr>
              <a:lnSpc>
                <a:spcPct val="150000"/>
              </a:lnSpc>
              <a:spcAft>
                <a:spcPts val="600"/>
              </a:spcAft>
              <a:buNone/>
            </a:pPr>
            <a:r>
              <a:rPr lang="de-DE" sz="1800" kern="100" dirty="0">
                <a:effectLst/>
                <a:latin typeface="Arial" panose="020B0604020202020204" pitchFamily="34" charset="0"/>
                <a:ea typeface="Aptos" panose="020B0004020202020204" pitchFamily="34" charset="0"/>
              </a:rPr>
              <a:t> </a:t>
            </a:r>
          </a:p>
        </p:txBody>
      </p:sp>
    </p:spTree>
    <p:extLst>
      <p:ext uri="{BB962C8B-B14F-4D97-AF65-F5344CB8AC3E}">
        <p14:creationId xmlns:p14="http://schemas.microsoft.com/office/powerpoint/2010/main" val="275677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F9EDAE9-1145-F36A-D264-51BCD9D9A885}"/>
              </a:ext>
            </a:extLst>
          </p:cNvPr>
          <p:cNvSpPr>
            <a:spLocks noGrp="1"/>
          </p:cNvSpPr>
          <p:nvPr>
            <p:ph type="sldNum" sz="quarter" idx="12"/>
          </p:nvPr>
        </p:nvSpPr>
        <p:spPr/>
        <p:txBody>
          <a:bodyPr/>
          <a:lstStyle/>
          <a:p>
            <a:fld id="{20730961-A792-448F-8853-147BFAC65948}" type="slidenum">
              <a:rPr lang="de-DE" smtClean="0"/>
              <a:t>36</a:t>
            </a:fld>
            <a:endParaRPr lang="de-DE" dirty="0"/>
          </a:p>
        </p:txBody>
      </p:sp>
      <p:sp>
        <p:nvSpPr>
          <p:cNvPr id="4" name="Textfeld 3">
            <a:extLst>
              <a:ext uri="{FF2B5EF4-FFF2-40B4-BE49-F238E27FC236}">
                <a16:creationId xmlns:a16="http://schemas.microsoft.com/office/drawing/2014/main" id="{B4B0B383-9A56-B710-45DE-311078C88B6C}"/>
              </a:ext>
            </a:extLst>
          </p:cNvPr>
          <p:cNvSpPr txBox="1"/>
          <p:nvPr/>
        </p:nvSpPr>
        <p:spPr>
          <a:xfrm>
            <a:off x="685799" y="887700"/>
            <a:ext cx="8072719" cy="4678204"/>
          </a:xfrm>
          <a:prstGeom prst="rect">
            <a:avLst/>
          </a:prstGeom>
          <a:noFill/>
        </p:spPr>
        <p:txBody>
          <a:bodyPr wrap="square">
            <a:spAutoFit/>
          </a:bodyPr>
          <a:lstStyle/>
          <a:p>
            <a:pPr>
              <a:lnSpc>
                <a:spcPct val="150000"/>
              </a:lnSpc>
              <a:spcAft>
                <a:spcPts val="600"/>
              </a:spcAft>
              <a:buNone/>
            </a:pPr>
            <a:r>
              <a:rPr lang="de-DE" sz="2000" b="1" kern="100" dirty="0">
                <a:effectLst/>
                <a:latin typeface="Arial" panose="020B0604020202020204" pitchFamily="34" charset="0"/>
                <a:ea typeface="Aptos" panose="020B0004020202020204" pitchFamily="34" charset="0"/>
              </a:rPr>
              <a:t>Ausweisung</a:t>
            </a:r>
          </a:p>
          <a:p>
            <a:pPr>
              <a:lnSpc>
                <a:spcPct val="150000"/>
              </a:lnSpc>
              <a:spcAft>
                <a:spcPts val="600"/>
              </a:spcAft>
              <a:buNone/>
            </a:pPr>
            <a:endParaRPr lang="de-DE" kern="100" dirty="0">
              <a:latin typeface="Arial" panose="020B0604020202020204" pitchFamily="34" charset="0"/>
              <a:ea typeface="Aptos" panose="020B0004020202020204" pitchFamily="34" charset="0"/>
            </a:endParaRPr>
          </a:p>
          <a:p>
            <a:pPr>
              <a:lnSpc>
                <a:spcPct val="150000"/>
              </a:lnSpc>
              <a:spcAft>
                <a:spcPts val="600"/>
              </a:spcAft>
              <a:buNone/>
            </a:pPr>
            <a:r>
              <a:rPr lang="de-DE" sz="1800" kern="100" dirty="0">
                <a:effectLst/>
                <a:latin typeface="Arial" panose="020B0604020202020204" pitchFamily="34" charset="0"/>
                <a:ea typeface="Aptos" panose="020B0004020202020204" pitchFamily="34" charset="0"/>
              </a:rPr>
              <a:t>§ 53 Abs. 1 AufenthG</a:t>
            </a:r>
            <a:r>
              <a:rPr lang="de-DE" sz="1800" b="1" kern="100" dirty="0">
                <a:effectLst/>
                <a:latin typeface="Arial" panose="020B0604020202020204" pitchFamily="34" charset="0"/>
                <a:ea typeface="Aptos" panose="020B0004020202020204" pitchFamily="34" charset="0"/>
              </a:rPr>
              <a:t>           </a:t>
            </a:r>
            <a:endParaRPr lang="de-DE" sz="1800" kern="100" dirty="0">
              <a:effectLst/>
              <a:latin typeface="Arial" panose="020B0604020202020204" pitchFamily="34" charset="0"/>
              <a:ea typeface="Aptos" panose="020B0004020202020204" pitchFamily="34" charset="0"/>
            </a:endParaRPr>
          </a:p>
          <a:p>
            <a:pPr>
              <a:spcAft>
                <a:spcPts val="600"/>
              </a:spcAft>
              <a:buNone/>
            </a:pPr>
            <a:r>
              <a:rPr lang="de-DE" sz="1800" kern="100" dirty="0">
                <a:effectLst/>
                <a:latin typeface="Arial" panose="020B0604020202020204" pitchFamily="34" charset="0"/>
                <a:ea typeface="Aptos" panose="020B0004020202020204" pitchFamily="34" charset="0"/>
              </a:rPr>
              <a:t>„Ein Ausländer, dessen Aufenthalt die öffentliche Sicherheit und Ordnung, die freiheitliche demokratische Grundordnung oder sonstige erhebliche Interessen der Bundesrepublik Deutschland gefährdet, wird ausgewiesen, wenn die unter Berücksichtigung aller Umstände des Einzelfalles vorzu-nehmende Abwägung der Interessen an der Ausreise mit den Interessen an einem weiteren Verbleib des Ausländers im Bundesgebiet ergibt, dass das öffentliche Interesse an der Ausreise überwiegt.“</a:t>
            </a:r>
          </a:p>
          <a:p>
            <a:pPr>
              <a:lnSpc>
                <a:spcPct val="150000"/>
              </a:lnSpc>
              <a:spcAft>
                <a:spcPts val="600"/>
              </a:spcAft>
              <a:buNone/>
            </a:pPr>
            <a:r>
              <a:rPr lang="de-DE" sz="1800" kern="100" dirty="0">
                <a:effectLst/>
                <a:latin typeface="Arial" panose="020B0604020202020204" pitchFamily="34" charset="0"/>
                <a:ea typeface="Aptos" panose="020B0004020202020204" pitchFamily="34" charset="0"/>
              </a:rPr>
              <a:t> </a:t>
            </a:r>
          </a:p>
          <a:p>
            <a:pPr>
              <a:spcAft>
                <a:spcPts val="600"/>
              </a:spcAft>
              <a:buNone/>
            </a:pPr>
            <a:r>
              <a:rPr lang="de-DE" sz="1800" kern="100" dirty="0">
                <a:effectLst/>
                <a:latin typeface="Arial" panose="020B0604020202020204" pitchFamily="34" charset="0"/>
                <a:ea typeface="Aptos" panose="020B0004020202020204" pitchFamily="34" charset="0"/>
              </a:rPr>
              <a:t>Es wird also eine </a:t>
            </a:r>
            <a:r>
              <a:rPr lang="de-DE" sz="1800" b="1" kern="100" dirty="0">
                <a:effectLst/>
                <a:latin typeface="Arial" panose="020B0604020202020204" pitchFamily="34" charset="0"/>
                <a:ea typeface="Aptos" panose="020B0004020202020204" pitchFamily="34" charset="0"/>
              </a:rPr>
              <a:t>Abwägung</a:t>
            </a:r>
            <a:r>
              <a:rPr lang="de-DE" sz="1800" kern="100" dirty="0">
                <a:effectLst/>
                <a:latin typeface="Arial" panose="020B0604020202020204" pitchFamily="34" charset="0"/>
                <a:ea typeface="Aptos" panose="020B0004020202020204" pitchFamily="34" charset="0"/>
              </a:rPr>
              <a:t> im Einzelfall vorgenommen zwischen dem </a:t>
            </a:r>
            <a:r>
              <a:rPr lang="de-DE" sz="1800" u="sng" kern="100" dirty="0">
                <a:effectLst/>
                <a:latin typeface="Arial" panose="020B0604020202020204" pitchFamily="34" charset="0"/>
                <a:ea typeface="Aptos" panose="020B0004020202020204" pitchFamily="34" charset="0"/>
              </a:rPr>
              <a:t>Ausweisungsinteresse</a:t>
            </a:r>
            <a:r>
              <a:rPr lang="de-DE" sz="1800" kern="100" dirty="0">
                <a:effectLst/>
                <a:latin typeface="Arial" panose="020B0604020202020204" pitchFamily="34" charset="0"/>
                <a:ea typeface="Aptos" panose="020B0004020202020204" pitchFamily="34" charset="0"/>
              </a:rPr>
              <a:t> des Staates und dem </a:t>
            </a:r>
            <a:r>
              <a:rPr lang="de-DE" sz="1800" u="sng" kern="100" dirty="0">
                <a:effectLst/>
                <a:latin typeface="Arial" panose="020B0604020202020204" pitchFamily="34" charset="0"/>
                <a:ea typeface="Aptos" panose="020B0004020202020204" pitchFamily="34" charset="0"/>
              </a:rPr>
              <a:t>Bleibeinteresse</a:t>
            </a:r>
            <a:r>
              <a:rPr lang="de-DE" sz="1800" kern="100" dirty="0">
                <a:effectLst/>
                <a:latin typeface="Arial" panose="020B0604020202020204" pitchFamily="34" charset="0"/>
                <a:ea typeface="Aptos" panose="020B0004020202020204" pitchFamily="34" charset="0"/>
              </a:rPr>
              <a:t> des Ausländers.</a:t>
            </a:r>
          </a:p>
        </p:txBody>
      </p:sp>
    </p:spTree>
    <p:extLst>
      <p:ext uri="{BB962C8B-B14F-4D97-AF65-F5344CB8AC3E}">
        <p14:creationId xmlns:p14="http://schemas.microsoft.com/office/powerpoint/2010/main" val="3161364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2C6E71E-F046-06BD-F130-F7C0FC165F82}"/>
              </a:ext>
            </a:extLst>
          </p:cNvPr>
          <p:cNvSpPr>
            <a:spLocks noGrp="1"/>
          </p:cNvSpPr>
          <p:nvPr>
            <p:ph type="sldNum" sz="quarter" idx="12"/>
          </p:nvPr>
        </p:nvSpPr>
        <p:spPr/>
        <p:txBody>
          <a:bodyPr/>
          <a:lstStyle/>
          <a:p>
            <a:fld id="{20730961-A792-448F-8853-147BFAC65948}" type="slidenum">
              <a:rPr lang="de-DE" smtClean="0"/>
              <a:t>37</a:t>
            </a:fld>
            <a:endParaRPr lang="de-DE"/>
          </a:p>
        </p:txBody>
      </p:sp>
      <p:sp>
        <p:nvSpPr>
          <p:cNvPr id="4" name="Textfeld 3">
            <a:extLst>
              <a:ext uri="{FF2B5EF4-FFF2-40B4-BE49-F238E27FC236}">
                <a16:creationId xmlns:a16="http://schemas.microsoft.com/office/drawing/2014/main" id="{E79556AB-0AFC-A759-A3BF-ED20E73AC211}"/>
              </a:ext>
            </a:extLst>
          </p:cNvPr>
          <p:cNvSpPr txBox="1"/>
          <p:nvPr/>
        </p:nvSpPr>
        <p:spPr>
          <a:xfrm>
            <a:off x="865095" y="1339656"/>
            <a:ext cx="7669306" cy="3647152"/>
          </a:xfrm>
          <a:prstGeom prst="rect">
            <a:avLst/>
          </a:prstGeom>
          <a:noFill/>
        </p:spPr>
        <p:txBody>
          <a:bodyPr wrap="square">
            <a:spAutoFit/>
          </a:bodyPr>
          <a:lstStyle/>
          <a:p>
            <a:pPr>
              <a:spcAft>
                <a:spcPts val="600"/>
              </a:spcAft>
              <a:buNone/>
            </a:pPr>
            <a:r>
              <a:rPr lang="de-DE" sz="1800" kern="100" dirty="0">
                <a:effectLst/>
                <a:latin typeface="Arial" panose="020B0604020202020204" pitchFamily="34" charset="0"/>
                <a:ea typeface="Aptos" panose="020B0004020202020204" pitchFamily="34" charset="0"/>
              </a:rPr>
              <a:t>Es gibt </a:t>
            </a:r>
            <a:r>
              <a:rPr lang="de-DE" sz="1800" b="1" kern="100" dirty="0">
                <a:solidFill>
                  <a:srgbClr val="1825CC"/>
                </a:solidFill>
                <a:effectLst/>
                <a:latin typeface="Arial" panose="020B0604020202020204" pitchFamily="34" charset="0"/>
                <a:ea typeface="Aptos" panose="020B0004020202020204" pitchFamily="34" charset="0"/>
              </a:rPr>
              <a:t>Ausweisungsinteressen</a:t>
            </a:r>
            <a:r>
              <a:rPr lang="de-DE" sz="1800" kern="100" dirty="0">
                <a:effectLst/>
                <a:latin typeface="Arial" panose="020B0604020202020204" pitchFamily="34" charset="0"/>
                <a:ea typeface="Aptos" panose="020B0004020202020204" pitchFamily="34" charset="0"/>
              </a:rPr>
              <a:t>, die </a:t>
            </a:r>
            <a:r>
              <a:rPr lang="de-DE" sz="1800" kern="100" dirty="0">
                <a:solidFill>
                  <a:srgbClr val="1825CC"/>
                </a:solidFill>
                <a:effectLst/>
                <a:latin typeface="Arial" panose="020B0604020202020204" pitchFamily="34" charset="0"/>
                <a:ea typeface="Aptos" panose="020B0004020202020204" pitchFamily="34" charset="0"/>
              </a:rPr>
              <a:t>besonders schwer </a:t>
            </a:r>
            <a:r>
              <a:rPr lang="de-DE" sz="1800" kern="100" dirty="0">
                <a:effectLst/>
                <a:latin typeface="Arial" panose="020B0604020202020204" pitchFamily="34" charset="0"/>
                <a:ea typeface="Aptos" panose="020B0004020202020204" pitchFamily="34" charset="0"/>
              </a:rPr>
              <a:t>wiegen </a:t>
            </a:r>
            <a:br>
              <a:rPr lang="de-DE" sz="1800" kern="100" dirty="0">
                <a:effectLst/>
                <a:latin typeface="Arial" panose="020B0604020202020204" pitchFamily="34" charset="0"/>
                <a:ea typeface="Aptos" panose="020B0004020202020204" pitchFamily="34" charset="0"/>
              </a:rPr>
            </a:br>
            <a:r>
              <a:rPr lang="de-DE" sz="1800" kern="100" dirty="0">
                <a:effectLst/>
                <a:latin typeface="Arial" panose="020B0604020202020204" pitchFamily="34" charset="0"/>
                <a:ea typeface="Aptos" panose="020B0004020202020204" pitchFamily="34" charset="0"/>
              </a:rPr>
              <a:t>(§ 54 Abs. 1 AufenthG) und solche die </a:t>
            </a:r>
            <a:r>
              <a:rPr lang="de-DE" sz="1800" kern="100" dirty="0">
                <a:solidFill>
                  <a:srgbClr val="1825CC"/>
                </a:solidFill>
                <a:effectLst/>
                <a:latin typeface="Arial" panose="020B0604020202020204" pitchFamily="34" charset="0"/>
                <a:ea typeface="Aptos" panose="020B0004020202020204" pitchFamily="34" charset="0"/>
              </a:rPr>
              <a:t>schwer wiegen </a:t>
            </a:r>
            <a:r>
              <a:rPr lang="de-DE" sz="1800" kern="100" dirty="0">
                <a:effectLst/>
                <a:latin typeface="Arial" panose="020B0604020202020204" pitchFamily="34" charset="0"/>
                <a:ea typeface="Aptos" panose="020B0004020202020204" pitchFamily="34" charset="0"/>
              </a:rPr>
              <a:t>(§ 54 Abs. 2 AufenthG).</a:t>
            </a:r>
          </a:p>
          <a:p>
            <a:pPr>
              <a:spcAft>
                <a:spcPts val="600"/>
              </a:spcAft>
              <a:buNone/>
            </a:pPr>
            <a:r>
              <a:rPr lang="de-DE" sz="1800" kern="100" dirty="0">
                <a:effectLst/>
                <a:latin typeface="Arial" panose="020B0604020202020204" pitchFamily="34" charset="0"/>
                <a:ea typeface="Aptos" panose="020B0004020202020204" pitchFamily="34" charset="0"/>
              </a:rPr>
              <a:t>Besonders schwer wiegt eine rechtskräftige Verurteilung wegen einer oder mehrerer vorsätzlicher Straftaten zu einer Freiheits- oder Jugend-strafe von mindestens zwei Jahren.</a:t>
            </a:r>
          </a:p>
          <a:p>
            <a:pPr>
              <a:spcAft>
                <a:spcPts val="600"/>
              </a:spcAft>
              <a:buNone/>
            </a:pPr>
            <a:r>
              <a:rPr lang="de-DE" sz="1800" kern="100" dirty="0">
                <a:effectLst/>
                <a:latin typeface="Arial" panose="020B0604020202020204" pitchFamily="34" charset="0"/>
                <a:ea typeface="Aptos" panose="020B0004020202020204" pitchFamily="34" charset="0"/>
              </a:rPr>
              <a:t>Kürzere Strafen wiegen auch </a:t>
            </a:r>
            <a:r>
              <a:rPr lang="de-DE" sz="1800" kern="100" dirty="0">
                <a:solidFill>
                  <a:srgbClr val="1825CC"/>
                </a:solidFill>
                <a:effectLst/>
                <a:latin typeface="Arial" panose="020B0604020202020204" pitchFamily="34" charset="0"/>
                <a:ea typeface="Aptos" panose="020B0004020202020204" pitchFamily="34" charset="0"/>
              </a:rPr>
              <a:t>besonders schwer</a:t>
            </a:r>
            <a:r>
              <a:rPr lang="de-DE" sz="1800" kern="100" dirty="0">
                <a:effectLst/>
                <a:latin typeface="Arial" panose="020B0604020202020204" pitchFamily="34" charset="0"/>
                <a:ea typeface="Aptos" panose="020B0004020202020204" pitchFamily="34" charset="0"/>
              </a:rPr>
              <a:t>, wenn die Verurteilung wegen bestimmter Straftatbestände erfolgte: Mord, Totschlag, Körperverletzung, Sexualdelikte, Widerstand gegen Vollstreckungsbeamte etc.</a:t>
            </a:r>
          </a:p>
          <a:p>
            <a:pPr>
              <a:spcAft>
                <a:spcPts val="600"/>
              </a:spcAft>
              <a:buNone/>
            </a:pPr>
            <a:r>
              <a:rPr lang="de-DE" sz="1800" kern="100" dirty="0">
                <a:effectLst/>
                <a:latin typeface="Arial" panose="020B0604020202020204" pitchFamily="34" charset="0"/>
                <a:ea typeface="Aptos" panose="020B0004020202020204" pitchFamily="34" charset="0"/>
              </a:rPr>
              <a:t>Andere Verurteilungen (aber nicht alle) </a:t>
            </a:r>
            <a:r>
              <a:rPr lang="de-DE" sz="1800" kern="100" dirty="0">
                <a:solidFill>
                  <a:srgbClr val="1825CC"/>
                </a:solidFill>
                <a:effectLst/>
                <a:latin typeface="Arial" panose="020B0604020202020204" pitchFamily="34" charset="0"/>
                <a:ea typeface="Aptos" panose="020B0004020202020204" pitchFamily="34" charset="0"/>
              </a:rPr>
              <a:t>wiegen schwer</a:t>
            </a:r>
            <a:r>
              <a:rPr lang="de-DE" sz="1800" kern="100" dirty="0">
                <a:effectLst/>
                <a:latin typeface="Arial" panose="020B0604020202020204" pitchFamily="34" charset="0"/>
                <a:ea typeface="Aptos" panose="020B0004020202020204" pitchFamily="34" charset="0"/>
              </a:rPr>
              <a:t>. Es gibt also Bagatelldelikte, deren Aburteilung ausländerrechtlich nicht schwer wiegt.</a:t>
            </a:r>
          </a:p>
        </p:txBody>
      </p:sp>
    </p:spTree>
    <p:extLst>
      <p:ext uri="{BB962C8B-B14F-4D97-AF65-F5344CB8AC3E}">
        <p14:creationId xmlns:p14="http://schemas.microsoft.com/office/powerpoint/2010/main" val="4189632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11F34EB-78C8-5FDD-5AA3-A4B633E4778F}"/>
              </a:ext>
            </a:extLst>
          </p:cNvPr>
          <p:cNvSpPr>
            <a:spLocks noGrp="1"/>
          </p:cNvSpPr>
          <p:nvPr>
            <p:ph type="sldNum" sz="quarter" idx="12"/>
          </p:nvPr>
        </p:nvSpPr>
        <p:spPr/>
        <p:txBody>
          <a:bodyPr/>
          <a:lstStyle/>
          <a:p>
            <a:fld id="{20730961-A792-448F-8853-147BFAC65948}" type="slidenum">
              <a:rPr lang="de-DE" smtClean="0"/>
              <a:t>38</a:t>
            </a:fld>
            <a:endParaRPr lang="de-DE"/>
          </a:p>
        </p:txBody>
      </p:sp>
      <p:sp>
        <p:nvSpPr>
          <p:cNvPr id="4" name="Textfeld 3">
            <a:extLst>
              <a:ext uri="{FF2B5EF4-FFF2-40B4-BE49-F238E27FC236}">
                <a16:creationId xmlns:a16="http://schemas.microsoft.com/office/drawing/2014/main" id="{7E6352A3-10E4-9F48-D825-9F46C3322C91}"/>
              </a:ext>
            </a:extLst>
          </p:cNvPr>
          <p:cNvSpPr txBox="1"/>
          <p:nvPr/>
        </p:nvSpPr>
        <p:spPr>
          <a:xfrm>
            <a:off x="712694" y="1116101"/>
            <a:ext cx="7947211" cy="4078039"/>
          </a:xfrm>
          <a:prstGeom prst="rect">
            <a:avLst/>
          </a:prstGeom>
          <a:noFill/>
        </p:spPr>
        <p:txBody>
          <a:bodyPr wrap="square">
            <a:spAutoFit/>
          </a:bodyPr>
          <a:lstStyle/>
          <a:p>
            <a:pPr>
              <a:spcAft>
                <a:spcPts val="600"/>
              </a:spcAft>
              <a:buNone/>
            </a:pPr>
            <a:r>
              <a:rPr lang="de-DE" sz="1800" kern="100" dirty="0">
                <a:effectLst/>
                <a:latin typeface="Arial" panose="020B0604020202020204" pitchFamily="34" charset="0"/>
                <a:ea typeface="Aptos" panose="020B0004020202020204" pitchFamily="34" charset="0"/>
              </a:rPr>
              <a:t>Auch beim </a:t>
            </a:r>
            <a:r>
              <a:rPr lang="de-DE" sz="1800" b="1" kern="100" dirty="0">
                <a:solidFill>
                  <a:srgbClr val="1825CC"/>
                </a:solidFill>
                <a:effectLst/>
                <a:latin typeface="Arial" panose="020B0604020202020204" pitchFamily="34" charset="0"/>
                <a:ea typeface="Aptos" panose="020B0004020202020204" pitchFamily="34" charset="0"/>
              </a:rPr>
              <a:t>Bleibeinteresse</a:t>
            </a:r>
            <a:r>
              <a:rPr lang="de-DE" sz="1800" kern="100" dirty="0">
                <a:effectLst/>
                <a:latin typeface="Arial" panose="020B0604020202020204" pitchFamily="34" charset="0"/>
                <a:ea typeface="Aptos" panose="020B0004020202020204" pitchFamily="34" charset="0"/>
              </a:rPr>
              <a:t> wird unterschieden: </a:t>
            </a:r>
          </a:p>
          <a:p>
            <a:pPr>
              <a:spcAft>
                <a:spcPts val="600"/>
              </a:spcAft>
              <a:buNone/>
            </a:pPr>
            <a:r>
              <a:rPr lang="de-DE" sz="1800" kern="100" dirty="0">
                <a:effectLst/>
                <a:latin typeface="Arial" panose="020B0604020202020204" pitchFamily="34" charset="0"/>
                <a:ea typeface="Aptos" panose="020B0004020202020204" pitchFamily="34" charset="0"/>
              </a:rPr>
              <a:t>es gibt </a:t>
            </a:r>
            <a:r>
              <a:rPr lang="de-DE" sz="1800" kern="100" dirty="0">
                <a:solidFill>
                  <a:srgbClr val="1825CC"/>
                </a:solidFill>
                <a:effectLst/>
                <a:latin typeface="Arial" panose="020B0604020202020204" pitchFamily="34" charset="0"/>
                <a:ea typeface="Aptos" panose="020B0004020202020204" pitchFamily="34" charset="0"/>
              </a:rPr>
              <a:t>besonders schwerwiegende</a:t>
            </a:r>
            <a:r>
              <a:rPr lang="de-DE" sz="1800" kern="100" dirty="0">
                <a:effectLst/>
                <a:latin typeface="Arial" panose="020B0604020202020204" pitchFamily="34" charset="0"/>
                <a:ea typeface="Aptos" panose="020B0004020202020204" pitchFamily="34" charset="0"/>
              </a:rPr>
              <a:t> Bleibeinteresse (§ 55 Abs. 1 AufenthG) und solche, die </a:t>
            </a:r>
            <a:r>
              <a:rPr lang="de-DE" sz="1800" kern="100" dirty="0">
                <a:solidFill>
                  <a:srgbClr val="1825CC"/>
                </a:solidFill>
                <a:effectLst/>
                <a:latin typeface="Arial" panose="020B0604020202020204" pitchFamily="34" charset="0"/>
                <a:ea typeface="Aptos" panose="020B0004020202020204" pitchFamily="34" charset="0"/>
              </a:rPr>
              <a:t>insbesondere schwer </a:t>
            </a:r>
            <a:r>
              <a:rPr lang="de-DE" sz="1800" u="sng" kern="100" dirty="0">
                <a:effectLst/>
                <a:latin typeface="Arial" panose="020B0604020202020204" pitchFamily="34" charset="0"/>
                <a:ea typeface="Aptos" panose="020B0004020202020204" pitchFamily="34" charset="0"/>
              </a:rPr>
              <a:t>wiegen </a:t>
            </a:r>
            <a:r>
              <a:rPr lang="de-DE" sz="1800" kern="100" dirty="0">
                <a:effectLst/>
                <a:latin typeface="Arial" panose="020B0604020202020204" pitchFamily="34" charset="0"/>
                <a:ea typeface="Aptos" panose="020B0004020202020204" pitchFamily="34" charset="0"/>
              </a:rPr>
              <a:t>(§ 55 Abs. 2 AufenthG).</a:t>
            </a:r>
          </a:p>
          <a:p>
            <a:pPr>
              <a:spcAft>
                <a:spcPts val="600"/>
              </a:spcAft>
              <a:buNone/>
            </a:pPr>
            <a:endParaRPr lang="de-DE" sz="1800" kern="100" dirty="0">
              <a:effectLst/>
              <a:latin typeface="Arial" panose="020B0604020202020204" pitchFamily="34" charset="0"/>
              <a:ea typeface="Aptos" panose="020B0004020202020204" pitchFamily="34" charset="0"/>
            </a:endParaRPr>
          </a:p>
          <a:p>
            <a:pPr>
              <a:spcAft>
                <a:spcPts val="600"/>
              </a:spcAft>
              <a:buNone/>
            </a:pPr>
            <a:r>
              <a:rPr lang="de-DE" sz="1800" kern="100" dirty="0">
                <a:effectLst/>
                <a:latin typeface="Arial" panose="020B0604020202020204" pitchFamily="34" charset="0"/>
                <a:ea typeface="Aptos" panose="020B0004020202020204" pitchFamily="34" charset="0"/>
              </a:rPr>
              <a:t>Berücksichtigt werden dabei die Dauer des (legalen) Aufenthalts, eine Minderjährigkeit des Ausländers, die Verpflichtung zur Personensorge für legal im Inland aufhältige Minderjährige und anderes.</a:t>
            </a:r>
          </a:p>
          <a:p>
            <a:pPr>
              <a:spcAft>
                <a:spcPts val="600"/>
              </a:spcAft>
              <a:buNone/>
            </a:pPr>
            <a:r>
              <a:rPr lang="de-DE" sz="1800" kern="100" dirty="0">
                <a:effectLst/>
                <a:latin typeface="Arial" panose="020B0604020202020204" pitchFamily="34" charset="0"/>
                <a:ea typeface="Aptos" panose="020B0004020202020204" pitchFamily="34" charset="0"/>
              </a:rPr>
              <a:t> </a:t>
            </a:r>
          </a:p>
          <a:p>
            <a:pPr>
              <a:spcAft>
                <a:spcPts val="600"/>
              </a:spcAft>
              <a:buNone/>
            </a:pPr>
            <a:r>
              <a:rPr lang="de-DE" sz="1800" kern="100" dirty="0">
                <a:effectLst/>
                <a:latin typeface="Arial" panose="020B0604020202020204" pitchFamily="34" charset="0"/>
                <a:ea typeface="Aptos" panose="020B0004020202020204" pitchFamily="34" charset="0"/>
              </a:rPr>
              <a:t>Eine strafgerichtliche Verurteilung kann aber nicht nur zur Beendigung des Aufenthaltes oder der Duldung dienen, sie kann auch herangezogen werden zur Beurteilung der Gefährlichkeit, also der Gefährdung der Interessen der BRD, so dass ein Aufenthaltstitel gar nicht erst erteilt wird. Unter Umständen genügt hierfür auch nur ein begründeter Tatverdacht.</a:t>
            </a:r>
          </a:p>
        </p:txBody>
      </p:sp>
    </p:spTree>
    <p:extLst>
      <p:ext uri="{BB962C8B-B14F-4D97-AF65-F5344CB8AC3E}">
        <p14:creationId xmlns:p14="http://schemas.microsoft.com/office/powerpoint/2010/main" val="260292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75EB5-0CC1-D256-2137-5FFF85F56919}"/>
              </a:ext>
            </a:extLst>
          </p:cNvPr>
          <p:cNvSpPr>
            <a:spLocks noGrp="1"/>
          </p:cNvSpPr>
          <p:nvPr>
            <p:ph type="title"/>
          </p:nvPr>
        </p:nvSpPr>
        <p:spPr>
          <a:xfrm>
            <a:off x="827584" y="365125"/>
            <a:ext cx="7687766" cy="1325563"/>
          </a:xfrm>
        </p:spPr>
        <p:txBody>
          <a:bodyPr>
            <a:normAutofit/>
          </a:bodyPr>
          <a:lstStyle/>
          <a:p>
            <a:r>
              <a:rPr lang="de-DE" sz="2200" b="1" dirty="0">
                <a:latin typeface="Arial" panose="020B0604020202020204" pitchFamily="34" charset="0"/>
                <a:cs typeface="Arial" panose="020B0604020202020204" pitchFamily="34" charset="0"/>
              </a:rPr>
              <a:t>Mitteilungspflichten</a:t>
            </a:r>
          </a:p>
        </p:txBody>
      </p:sp>
      <p:sp>
        <p:nvSpPr>
          <p:cNvPr id="3" name="Inhaltsplatzhalter 2">
            <a:extLst>
              <a:ext uri="{FF2B5EF4-FFF2-40B4-BE49-F238E27FC236}">
                <a16:creationId xmlns:a16="http://schemas.microsoft.com/office/drawing/2014/main" id="{B05E456D-C72D-AD1B-B89C-FC1B21B23CF7}"/>
              </a:ext>
            </a:extLst>
          </p:cNvPr>
          <p:cNvSpPr>
            <a:spLocks noGrp="1"/>
          </p:cNvSpPr>
          <p:nvPr>
            <p:ph idx="1"/>
          </p:nvPr>
        </p:nvSpPr>
        <p:spPr>
          <a:xfrm>
            <a:off x="755576" y="1844824"/>
            <a:ext cx="8280920" cy="4351338"/>
          </a:xfrm>
          <a:prstGeom prst="rect">
            <a:avLst/>
          </a:prstGeom>
        </p:spPr>
        <p:txBody>
          <a:bodyPr>
            <a:normAutofit/>
          </a:bodyPr>
          <a:lstStyle/>
          <a:p>
            <a:pPr marL="0" indent="0">
              <a:buNone/>
            </a:pPr>
            <a:r>
              <a:rPr lang="de-DE" sz="1800" dirty="0">
                <a:latin typeface="Arial" panose="020B0604020202020204" pitchFamily="34" charset="0"/>
                <a:cs typeface="Arial" panose="020B0604020202020204" pitchFamily="34" charset="0"/>
              </a:rPr>
              <a:t>Die „</a:t>
            </a:r>
            <a:r>
              <a:rPr lang="de-DE" sz="1800" b="1" dirty="0">
                <a:latin typeface="Arial" panose="020B0604020202020204" pitchFamily="34" charset="0"/>
                <a:cs typeface="Arial" panose="020B0604020202020204" pitchFamily="34" charset="0"/>
              </a:rPr>
              <a:t>Anordnung über die Mitteilung in Strafsachen (</a:t>
            </a:r>
            <a:r>
              <a:rPr lang="de-DE" sz="1800" b="1" dirty="0" err="1">
                <a:latin typeface="Arial" panose="020B0604020202020204" pitchFamily="34" charset="0"/>
                <a:cs typeface="Arial" panose="020B0604020202020204" pitchFamily="34" charset="0"/>
              </a:rPr>
              <a:t>MiStra</a:t>
            </a:r>
            <a:r>
              <a:rPr lang="de-DE" sz="1800" b="1" dirty="0">
                <a:latin typeface="Arial" panose="020B0604020202020204" pitchFamily="34" charset="0"/>
                <a:cs typeface="Arial" panose="020B0604020202020204" pitchFamily="34" charset="0"/>
              </a:rPr>
              <a:t>)</a:t>
            </a:r>
            <a:r>
              <a:rPr lang="de-DE" sz="1800" dirty="0">
                <a:latin typeface="Arial" panose="020B0604020202020204" pitchFamily="34" charset="0"/>
                <a:cs typeface="Arial" panose="020B0604020202020204" pitchFamily="34" charset="0"/>
              </a:rPr>
              <a:t>“ regelt die Mitteilungsrechte bzw. –pflichten für Gerichte und Staatsanwaltschaften.</a:t>
            </a:r>
          </a:p>
          <a:p>
            <a:pPr marL="0" indent="0">
              <a:buNone/>
            </a:pPr>
            <a:r>
              <a:rPr lang="de-DE" sz="1800" dirty="0">
                <a:latin typeface="Arial" panose="020B0604020202020204" pitchFamily="34" charset="0"/>
                <a:cs typeface="Arial" panose="020B0604020202020204" pitchFamily="34" charset="0"/>
              </a:rPr>
              <a:t>Mitteilungen an öffentliche Stellen werden dadurch </a:t>
            </a:r>
            <a:r>
              <a:rPr lang="de-DE" sz="1800" u="sng" dirty="0">
                <a:latin typeface="Arial" panose="020B0604020202020204" pitchFamily="34" charset="0"/>
                <a:cs typeface="Arial" panose="020B0604020202020204" pitchFamily="34" charset="0"/>
              </a:rPr>
              <a:t>datenschutzrechtlich</a:t>
            </a:r>
            <a:r>
              <a:rPr lang="de-DE" sz="1800" dirty="0">
                <a:latin typeface="Arial" panose="020B0604020202020204" pitchFamily="34" charset="0"/>
                <a:cs typeface="Arial" panose="020B0604020202020204" pitchFamily="34" charset="0"/>
              </a:rPr>
              <a:t>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ermöglicht bzw. gesetzlich angeordnet.</a:t>
            </a:r>
          </a:p>
        </p:txBody>
      </p:sp>
      <p:sp>
        <p:nvSpPr>
          <p:cNvPr id="4" name="Foliennummernplatzhalter 3">
            <a:extLst>
              <a:ext uri="{FF2B5EF4-FFF2-40B4-BE49-F238E27FC236}">
                <a16:creationId xmlns:a16="http://schemas.microsoft.com/office/drawing/2014/main" id="{C88DDBE5-7131-FC0E-71F5-0AFB56C659B4}"/>
              </a:ext>
            </a:extLst>
          </p:cNvPr>
          <p:cNvSpPr>
            <a:spLocks noGrp="1"/>
          </p:cNvSpPr>
          <p:nvPr>
            <p:ph type="sldNum" sz="quarter" idx="12"/>
          </p:nvPr>
        </p:nvSpPr>
        <p:spPr/>
        <p:txBody>
          <a:bodyPr/>
          <a:lstStyle/>
          <a:p>
            <a:fld id="{20730961-A792-448F-8853-147BFAC65948}" type="slidenum">
              <a:rPr lang="de-DE" smtClean="0"/>
              <a:t>39</a:t>
            </a:fld>
            <a:endParaRPr lang="de-DE"/>
          </a:p>
        </p:txBody>
      </p:sp>
    </p:spTree>
    <p:extLst>
      <p:ext uri="{BB962C8B-B14F-4D97-AF65-F5344CB8AC3E}">
        <p14:creationId xmlns:p14="http://schemas.microsoft.com/office/powerpoint/2010/main" val="19535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E550F51-30D9-09C4-0CBD-66770616FBA9}"/>
              </a:ext>
            </a:extLst>
          </p:cNvPr>
          <p:cNvSpPr>
            <a:spLocks noGrp="1"/>
          </p:cNvSpPr>
          <p:nvPr>
            <p:ph type="sldNum" sz="quarter" idx="12"/>
          </p:nvPr>
        </p:nvSpPr>
        <p:spPr/>
        <p:txBody>
          <a:bodyPr/>
          <a:lstStyle/>
          <a:p>
            <a:fld id="{20730961-A792-448F-8853-147BFAC65948}" type="slidenum">
              <a:rPr lang="de-DE" smtClean="0"/>
              <a:t>4</a:t>
            </a:fld>
            <a:endParaRPr lang="de-DE"/>
          </a:p>
        </p:txBody>
      </p:sp>
      <p:sp>
        <p:nvSpPr>
          <p:cNvPr id="3" name="Rectangle 1">
            <a:extLst>
              <a:ext uri="{FF2B5EF4-FFF2-40B4-BE49-F238E27FC236}">
                <a16:creationId xmlns:a16="http://schemas.microsoft.com/office/drawing/2014/main" id="{DEA4BE6C-FE31-8F80-A3FA-0ECBB12E00DD}"/>
              </a:ext>
            </a:extLst>
          </p:cNvPr>
          <p:cNvSpPr>
            <a:spLocks noChangeArrowheads="1"/>
          </p:cNvSpPr>
          <p:nvPr/>
        </p:nvSpPr>
        <p:spPr bwMode="auto">
          <a:xfrm>
            <a:off x="836802" y="815382"/>
            <a:ext cx="7470395"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latin typeface="Arial" panose="020B0604020202020204" pitchFamily="34" charset="0"/>
              </a:rPr>
              <a:t>§ 61 StGB  Übersicht</a:t>
            </a:r>
            <a:br>
              <a:rPr kumimoji="0" lang="de-DE" altLang="de-DE" sz="2200" b="1" i="0" u="none" strike="noStrike" cap="none" normalizeH="0" baseline="0" dirty="0">
                <a:ln>
                  <a:noFill/>
                </a:ln>
                <a:solidFill>
                  <a:schemeClr val="tx1"/>
                </a:solidFill>
                <a:effectLst/>
                <a:latin typeface="Arial" panose="020B0604020202020204" pitchFamily="34" charset="0"/>
              </a:rPr>
            </a:br>
            <a:endParaRPr kumimoji="0" lang="de-DE" altLang="de-DE" sz="2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chemeClr val="tx1"/>
                </a:solidFill>
                <a:effectLst/>
                <a:latin typeface="Arial" panose="020B0604020202020204" pitchFamily="34" charset="0"/>
              </a:rPr>
              <a:t>Maßregeln der Besserung und Sicherung sind</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b="0" baseline="0" dirty="0"/>
          </a:p>
          <a:p>
            <a:pPr marL="457200" indent="-457200">
              <a:lnSpc>
                <a:spcPct val="150000"/>
              </a:lnSpc>
              <a:buAutoNum type="arabicPeriod"/>
            </a:pPr>
            <a:r>
              <a:rPr lang="de-DE" b="0" baseline="0" dirty="0"/>
              <a:t>die Unterbringung in einem psychiatrischen Krankenhaus,</a:t>
            </a:r>
          </a:p>
          <a:p>
            <a:pPr marL="457200" indent="-457200">
              <a:lnSpc>
                <a:spcPct val="150000"/>
              </a:lnSpc>
              <a:buAutoNum type="arabicPeriod"/>
            </a:pPr>
            <a:r>
              <a:rPr lang="de-DE" b="0" baseline="0" dirty="0"/>
              <a:t>die Unterbringung in einer Entziehungsanstalt,</a:t>
            </a:r>
          </a:p>
          <a:p>
            <a:pPr marL="457200" indent="-457200">
              <a:lnSpc>
                <a:spcPct val="150000"/>
              </a:lnSpc>
              <a:buAutoNum type="arabicPeriod"/>
            </a:pPr>
            <a:r>
              <a:rPr kumimoji="0" lang="de-DE" altLang="de-DE" b="0" i="0" u="none" strike="noStrike" cap="none" baseline="0" dirty="0">
                <a:ln>
                  <a:noFill/>
                </a:ln>
                <a:solidFill>
                  <a:schemeClr val="tx1"/>
                </a:solidFill>
                <a:effectLst/>
              </a:rPr>
              <a:t> </a:t>
            </a:r>
            <a:r>
              <a:rPr lang="de-DE" b="0" baseline="0" dirty="0"/>
              <a:t>die Unterbringung in der Sicherungsverwahrung,</a:t>
            </a:r>
          </a:p>
          <a:p>
            <a:pPr marL="457200" indent="-457200">
              <a:lnSpc>
                <a:spcPct val="150000"/>
              </a:lnSpc>
              <a:buAutoNum type="arabicPeriod"/>
            </a:pPr>
            <a:r>
              <a:rPr lang="de-DE" b="0" baseline="0" dirty="0"/>
              <a:t> die Führungsaufsicht,</a:t>
            </a:r>
          </a:p>
          <a:p>
            <a:pPr marL="457200" indent="-457200">
              <a:lnSpc>
                <a:spcPct val="150000"/>
              </a:lnSpc>
              <a:buAutoNum type="arabicPeriod"/>
            </a:pPr>
            <a:r>
              <a:rPr lang="de-DE" b="0" baseline="0" dirty="0"/>
              <a:t> die Entziehung der Fahrerlaubnis,</a:t>
            </a:r>
          </a:p>
          <a:p>
            <a:pPr marL="457200" indent="-457200">
              <a:lnSpc>
                <a:spcPct val="150000"/>
              </a:lnSpc>
              <a:buAutoNum type="arabicPeriod"/>
            </a:pPr>
            <a:r>
              <a:rPr lang="de-DE" b="0" baseline="0" dirty="0"/>
              <a:t> das Berufsverbot.</a:t>
            </a:r>
          </a:p>
          <a:p>
            <a:pPr marL="457200" indent="-457200">
              <a:lnSpc>
                <a:spcPct val="150000"/>
              </a:lnSpc>
              <a:buAutoNum type="arabicPeriod"/>
            </a:pPr>
            <a:endParaRPr lang="de-DE" b="0" baseline="0" dirty="0"/>
          </a:p>
          <a:p>
            <a:pPr>
              <a:lnSpc>
                <a:spcPct val="150000"/>
              </a:lnSpc>
            </a:pPr>
            <a:r>
              <a:rPr lang="de-DE" b="0" baseline="0" dirty="0">
                <a:solidFill>
                  <a:schemeClr val="accent1">
                    <a:lumMod val="75000"/>
                  </a:schemeClr>
                </a:solidFill>
              </a:rPr>
              <a:t>1. bis 3.: freiheitsentziehende Maßregeln</a:t>
            </a:r>
          </a:p>
          <a:p>
            <a:pPr>
              <a:lnSpc>
                <a:spcPct val="150000"/>
              </a:lnSpc>
            </a:pPr>
            <a:r>
              <a:rPr lang="de-DE" b="0" baseline="0" dirty="0">
                <a:solidFill>
                  <a:schemeClr val="accent1">
                    <a:lumMod val="75000"/>
                  </a:schemeClr>
                </a:solidFill>
              </a:rPr>
              <a:t>4. bis 6.: sonstige Maßregeln</a:t>
            </a:r>
          </a:p>
          <a:p>
            <a:pPr marL="457200" indent="-457200">
              <a:buAutoNum type="arabicPeriod"/>
            </a:pPr>
            <a:endParaRPr lang="de-DE" sz="2000" dirty="0"/>
          </a:p>
        </p:txBody>
      </p:sp>
      <p:sp>
        <p:nvSpPr>
          <p:cNvPr id="4" name="Textfeld 3">
            <a:extLst>
              <a:ext uri="{FF2B5EF4-FFF2-40B4-BE49-F238E27FC236}">
                <a16:creationId xmlns:a16="http://schemas.microsoft.com/office/drawing/2014/main" id="{7AA9454C-9722-E243-DC6D-D8062CDDC509}"/>
              </a:ext>
            </a:extLst>
          </p:cNvPr>
          <p:cNvSpPr txBox="1"/>
          <p:nvPr/>
        </p:nvSpPr>
        <p:spPr>
          <a:xfrm>
            <a:off x="831194" y="253862"/>
            <a:ext cx="1056700" cy="369332"/>
          </a:xfrm>
          <a:prstGeom prst="rect">
            <a:avLst/>
          </a:prstGeom>
          <a:noFill/>
        </p:spPr>
        <p:txBody>
          <a:bodyPr wrap="none" rtlCol="0">
            <a:spAutoFit/>
          </a:bodyPr>
          <a:lstStyle/>
          <a:p>
            <a:r>
              <a:rPr lang="de-DE" b="1" dirty="0">
                <a:solidFill>
                  <a:schemeClr val="accent5">
                    <a:lumMod val="75000"/>
                  </a:schemeClr>
                </a:solidFill>
                <a:latin typeface="Arial" panose="020B0604020202020204" pitchFamily="34" charset="0"/>
              </a:rPr>
              <a:t>Begriffe</a:t>
            </a:r>
          </a:p>
        </p:txBody>
      </p:sp>
      <p:cxnSp>
        <p:nvCxnSpPr>
          <p:cNvPr id="6" name="Gerader Verbinder 5">
            <a:extLst>
              <a:ext uri="{FF2B5EF4-FFF2-40B4-BE49-F238E27FC236}">
                <a16:creationId xmlns:a16="http://schemas.microsoft.com/office/drawing/2014/main" id="{6898CFC5-C77D-A86F-A0A1-52C85E979AFD}"/>
              </a:ext>
            </a:extLst>
          </p:cNvPr>
          <p:cNvCxnSpPr>
            <a:cxnSpLocks/>
          </p:cNvCxnSpPr>
          <p:nvPr/>
        </p:nvCxnSpPr>
        <p:spPr>
          <a:xfrm>
            <a:off x="467544" y="3284984"/>
            <a:ext cx="6844370" cy="0"/>
          </a:xfrm>
          <a:prstGeom prst="line">
            <a:avLst/>
          </a:prstGeom>
          <a:ln w="19050">
            <a:solidFill>
              <a:srgbClr val="1825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485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D39D113-7503-1F43-DAB4-A3F6F809326B}"/>
              </a:ext>
            </a:extLst>
          </p:cNvPr>
          <p:cNvSpPr>
            <a:spLocks noGrp="1"/>
          </p:cNvSpPr>
          <p:nvPr>
            <p:ph type="sldNum" sz="quarter" idx="12"/>
          </p:nvPr>
        </p:nvSpPr>
        <p:spPr/>
        <p:txBody>
          <a:bodyPr/>
          <a:lstStyle/>
          <a:p>
            <a:fld id="{20730961-A792-448F-8853-147BFAC65948}" type="slidenum">
              <a:rPr lang="de-DE" smtClean="0"/>
              <a:t>40</a:t>
            </a:fld>
            <a:endParaRPr lang="de-DE"/>
          </a:p>
        </p:txBody>
      </p:sp>
      <p:sp>
        <p:nvSpPr>
          <p:cNvPr id="6" name="Textfeld 5">
            <a:extLst>
              <a:ext uri="{FF2B5EF4-FFF2-40B4-BE49-F238E27FC236}">
                <a16:creationId xmlns:a16="http://schemas.microsoft.com/office/drawing/2014/main" id="{07BA461E-8F75-86F6-30B8-9C38C74E6A14}"/>
              </a:ext>
            </a:extLst>
          </p:cNvPr>
          <p:cNvSpPr txBox="1"/>
          <p:nvPr/>
        </p:nvSpPr>
        <p:spPr>
          <a:xfrm>
            <a:off x="827584" y="908720"/>
            <a:ext cx="7920880" cy="4801314"/>
          </a:xfrm>
          <a:prstGeom prst="rect">
            <a:avLst/>
          </a:prstGeom>
          <a:noFill/>
        </p:spPr>
        <p:txBody>
          <a:bodyPr wrap="square">
            <a:spAutoFit/>
          </a:bodyPr>
          <a:lstStyle/>
          <a:p>
            <a:pPr algn="ctr">
              <a:buNone/>
            </a:pPr>
            <a:r>
              <a:rPr lang="de-DE" b="1" dirty="0">
                <a:effectLst/>
              </a:rPr>
              <a:t>Bekanntmachung der Neufassung der </a:t>
            </a:r>
            <a:br>
              <a:rPr lang="de-DE" b="1" dirty="0">
                <a:effectLst/>
              </a:rPr>
            </a:br>
            <a:r>
              <a:rPr lang="de-DE" b="1" dirty="0">
                <a:effectLst/>
              </a:rPr>
              <a:t>Anordnung über Mitteilungen in Strafsachen </a:t>
            </a:r>
            <a:br>
              <a:rPr lang="de-DE" b="1" dirty="0">
                <a:effectLst/>
              </a:rPr>
            </a:br>
            <a:r>
              <a:rPr lang="de-DE" b="1" dirty="0">
                <a:effectLst/>
              </a:rPr>
              <a:t>(</a:t>
            </a:r>
            <a:r>
              <a:rPr lang="de-DE" b="1" dirty="0" err="1">
                <a:effectLst/>
              </a:rPr>
              <a:t>MiStra</a:t>
            </a:r>
            <a:r>
              <a:rPr lang="de-DE" b="1" dirty="0">
                <a:effectLst/>
              </a:rPr>
              <a:t>)</a:t>
            </a:r>
          </a:p>
          <a:p>
            <a:pPr>
              <a:buNone/>
            </a:pPr>
            <a:endParaRPr lang="de-DE" dirty="0"/>
          </a:p>
          <a:p>
            <a:pPr algn="ctr">
              <a:buNone/>
            </a:pPr>
            <a:r>
              <a:rPr lang="de-DE" b="1" dirty="0">
                <a:effectLst/>
              </a:rPr>
              <a:t>Vom 13. Juli 2022</a:t>
            </a:r>
          </a:p>
          <a:p>
            <a:pPr>
              <a:buNone/>
            </a:pPr>
            <a:br>
              <a:rPr lang="de-DE" dirty="0"/>
            </a:br>
            <a:r>
              <a:rPr lang="de-DE" b="1" dirty="0">
                <a:effectLst/>
              </a:rPr>
              <a:t>Fundstelle:</a:t>
            </a:r>
            <a:r>
              <a:rPr lang="de-DE" b="0" dirty="0">
                <a:effectLst/>
              </a:rPr>
              <a:t> BAnz AT 20.07.2022 B1</a:t>
            </a:r>
            <a:endParaRPr lang="de-DE" b="1" dirty="0">
              <a:effectLst/>
            </a:endParaRPr>
          </a:p>
          <a:p>
            <a:pPr>
              <a:buNone/>
            </a:pPr>
            <a:br>
              <a:rPr lang="de-DE" dirty="0"/>
            </a:br>
            <a:r>
              <a:rPr lang="de-DE" dirty="0"/>
              <a:t>Das Bundesministerium der Justiz und die Landesjustizverwaltungen haben die nachstehende Neufassung der Anordnung über Mitteilungen in Strafsachen vereinbart:</a:t>
            </a:r>
          </a:p>
          <a:p>
            <a:pPr>
              <a:buNone/>
            </a:pPr>
            <a:endParaRPr lang="de-DE" dirty="0"/>
          </a:p>
          <a:p>
            <a:pPr algn="ctr">
              <a:buNone/>
            </a:pPr>
            <a:r>
              <a:rPr lang="de-DE" b="1" dirty="0">
                <a:effectLst/>
              </a:rPr>
              <a:t>Anordnung über </a:t>
            </a:r>
            <a:br>
              <a:rPr lang="de-DE" b="1" dirty="0">
                <a:effectLst/>
              </a:rPr>
            </a:br>
            <a:r>
              <a:rPr lang="de-DE" b="1" dirty="0">
                <a:effectLst/>
              </a:rPr>
              <a:t>Mitteilungen in Strafsachen </a:t>
            </a:r>
            <a:br>
              <a:rPr lang="de-DE" b="1" dirty="0">
                <a:effectLst/>
              </a:rPr>
            </a:br>
            <a:r>
              <a:rPr lang="de-DE" b="1" dirty="0">
                <a:effectLst/>
              </a:rPr>
              <a:t>(</a:t>
            </a:r>
            <a:r>
              <a:rPr lang="de-DE" b="1" dirty="0" err="1">
                <a:effectLst/>
              </a:rPr>
              <a:t>MiStra</a:t>
            </a:r>
            <a:r>
              <a:rPr lang="de-DE" b="1" dirty="0">
                <a:effectLst/>
              </a:rPr>
              <a:t>) </a:t>
            </a:r>
            <a:br>
              <a:rPr lang="de-DE" b="1" dirty="0">
                <a:effectLst/>
              </a:rPr>
            </a:br>
            <a:r>
              <a:rPr lang="de-DE" b="1" dirty="0">
                <a:effectLst/>
              </a:rPr>
              <a:t>in der ab dem 1. August 2022 geltenden Fassung </a:t>
            </a:r>
            <a:br>
              <a:rPr lang="de-DE" b="1" dirty="0">
                <a:effectLst/>
              </a:rPr>
            </a:br>
            <a:endParaRPr lang="de-DE" dirty="0">
              <a:effectLst/>
            </a:endParaRPr>
          </a:p>
        </p:txBody>
      </p:sp>
    </p:spTree>
    <p:extLst>
      <p:ext uri="{BB962C8B-B14F-4D97-AF65-F5344CB8AC3E}">
        <p14:creationId xmlns:p14="http://schemas.microsoft.com/office/powerpoint/2010/main" val="3126557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4A19C43-F568-E8BB-83F9-A953F9ABE692}"/>
              </a:ext>
            </a:extLst>
          </p:cNvPr>
          <p:cNvSpPr>
            <a:spLocks noGrp="1"/>
          </p:cNvSpPr>
          <p:nvPr>
            <p:ph type="sldNum" sz="quarter" idx="12"/>
          </p:nvPr>
        </p:nvSpPr>
        <p:spPr/>
        <p:txBody>
          <a:bodyPr/>
          <a:lstStyle/>
          <a:p>
            <a:fld id="{20730961-A792-448F-8853-147BFAC65948}" type="slidenum">
              <a:rPr lang="de-DE" smtClean="0"/>
              <a:t>41</a:t>
            </a:fld>
            <a:endParaRPr lang="de-DE"/>
          </a:p>
        </p:txBody>
      </p:sp>
      <p:sp>
        <p:nvSpPr>
          <p:cNvPr id="4" name="Textfeld 3">
            <a:extLst>
              <a:ext uri="{FF2B5EF4-FFF2-40B4-BE49-F238E27FC236}">
                <a16:creationId xmlns:a16="http://schemas.microsoft.com/office/drawing/2014/main" id="{B0196B07-E965-5079-F571-AFFC424AEF68}"/>
              </a:ext>
            </a:extLst>
          </p:cNvPr>
          <p:cNvSpPr txBox="1"/>
          <p:nvPr/>
        </p:nvSpPr>
        <p:spPr>
          <a:xfrm>
            <a:off x="568345" y="692696"/>
            <a:ext cx="8496944" cy="5139869"/>
          </a:xfrm>
          <a:prstGeom prst="rect">
            <a:avLst/>
          </a:prstGeom>
          <a:noFill/>
        </p:spPr>
        <p:txBody>
          <a:bodyPr wrap="square">
            <a:spAutoFit/>
          </a:bodyPr>
          <a:lstStyle/>
          <a:p>
            <a:pPr>
              <a:spcAft>
                <a:spcPts val="600"/>
              </a:spcAft>
              <a:buNone/>
            </a:pPr>
            <a:r>
              <a:rPr lang="de-DE" sz="1800" b="1" kern="100" dirty="0" err="1">
                <a:effectLst/>
                <a:latin typeface="Arial" panose="020B0604020202020204" pitchFamily="34" charset="0"/>
                <a:ea typeface="Aptos" panose="020B0004020202020204" pitchFamily="34" charset="0"/>
              </a:rPr>
              <a:t>MiStra</a:t>
            </a:r>
            <a:r>
              <a:rPr lang="de-DE" sz="1800" b="1" kern="100" dirty="0">
                <a:effectLst/>
                <a:latin typeface="Arial" panose="020B0604020202020204" pitchFamily="34" charset="0"/>
                <a:ea typeface="Aptos" panose="020B0004020202020204" pitchFamily="34" charset="0"/>
              </a:rPr>
              <a:t>-Bestimmungen</a:t>
            </a:r>
            <a:br>
              <a:rPr lang="de-DE" sz="1800" b="1" kern="100" dirty="0">
                <a:effectLst/>
                <a:latin typeface="Arial" panose="020B0604020202020204" pitchFamily="34" charset="0"/>
                <a:ea typeface="Aptos" panose="020B0004020202020204" pitchFamily="34" charset="0"/>
              </a:rPr>
            </a:br>
            <a:endParaRPr lang="de-DE" sz="1800" b="1" kern="100" dirty="0">
              <a:effectLst/>
              <a:latin typeface="Arial" panose="020B0604020202020204" pitchFamily="34" charset="0"/>
              <a:ea typeface="Aptos" panose="020B0004020202020204" pitchFamily="34" charset="0"/>
            </a:endParaRPr>
          </a:p>
          <a:p>
            <a:pPr>
              <a:spcAft>
                <a:spcPts val="600"/>
              </a:spcAft>
              <a:buNone/>
            </a:pPr>
            <a:r>
              <a:rPr lang="de-DE" sz="1800" b="1" kern="100" dirty="0">
                <a:effectLst/>
                <a:latin typeface="Arial" panose="020B0604020202020204" pitchFamily="34" charset="0"/>
                <a:ea typeface="Aptos" panose="020B0004020202020204" pitchFamily="34" charset="0"/>
              </a:rPr>
              <a:t>2. Abschnitt </a:t>
            </a:r>
            <a:br>
              <a:rPr lang="de-DE" sz="1800" b="1" kern="100" dirty="0">
                <a:effectLst/>
                <a:latin typeface="Arial" panose="020B0604020202020204" pitchFamily="34" charset="0"/>
                <a:ea typeface="Aptos" panose="020B0004020202020204" pitchFamily="34" charset="0"/>
              </a:rPr>
            </a:br>
            <a:r>
              <a:rPr lang="de-DE" sz="1800" b="1" kern="100" dirty="0">
                <a:effectLst/>
                <a:latin typeface="Arial" panose="020B0604020202020204" pitchFamily="34" charset="0"/>
                <a:ea typeface="Aptos" panose="020B0004020202020204" pitchFamily="34" charset="0"/>
              </a:rPr>
              <a:t>Mitteilungen über Personen, die einer Dienst-, Staats-, Standesaufsicht </a:t>
            </a:r>
            <a:br>
              <a:rPr lang="de-DE" sz="1800" b="1" kern="100" dirty="0">
                <a:effectLst/>
                <a:latin typeface="Arial" panose="020B0604020202020204" pitchFamily="34" charset="0"/>
                <a:ea typeface="Aptos" panose="020B0004020202020204" pitchFamily="34" charset="0"/>
              </a:rPr>
            </a:br>
            <a:r>
              <a:rPr lang="de-DE" sz="1800" b="1" kern="100" dirty="0">
                <a:effectLst/>
                <a:latin typeface="Arial" panose="020B0604020202020204" pitchFamily="34" charset="0"/>
                <a:ea typeface="Aptos" panose="020B0004020202020204" pitchFamily="34" charset="0"/>
              </a:rPr>
              <a:t>oder berufsrechtlichen Aufsicht unterliegen</a:t>
            </a:r>
          </a:p>
          <a:p>
            <a:pPr>
              <a:spcAft>
                <a:spcPts val="600"/>
              </a:spcAft>
              <a:buNone/>
            </a:pPr>
            <a:r>
              <a:rPr lang="de-DE" sz="1800" kern="100" dirty="0">
                <a:effectLst/>
                <a:latin typeface="Arial" panose="020B0604020202020204" pitchFamily="34" charset="0"/>
                <a:ea typeface="Aptos" panose="020B0004020202020204" pitchFamily="34" charset="0"/>
              </a:rPr>
              <a:t>z.B. Personen im Beamtenverhältnis, RichterInnen, SoldatInnen, Zivildienstleistende, Notare, ÄrztInnen, Pflegekräfte….</a:t>
            </a:r>
          </a:p>
          <a:p>
            <a:pPr>
              <a:spcAft>
                <a:spcPts val="600"/>
              </a:spcAft>
              <a:buNone/>
            </a:pPr>
            <a:r>
              <a:rPr lang="de-DE" sz="1800" kern="100" dirty="0">
                <a:effectLst/>
                <a:latin typeface="Arial" panose="020B0604020202020204" pitchFamily="34" charset="0"/>
                <a:ea typeface="Aptos" panose="020B0004020202020204" pitchFamily="34" charset="0"/>
              </a:rPr>
              <a:t> </a:t>
            </a:r>
          </a:p>
          <a:p>
            <a:pPr>
              <a:spcAft>
                <a:spcPts val="600"/>
              </a:spcAft>
              <a:buNone/>
            </a:pPr>
            <a:r>
              <a:rPr lang="de-DE" sz="1800" b="1" kern="100" dirty="0">
                <a:effectLst/>
                <a:latin typeface="Arial" panose="020B0604020202020204" pitchFamily="34" charset="0"/>
                <a:ea typeface="Aptos" panose="020B0004020202020204" pitchFamily="34" charset="0"/>
              </a:rPr>
              <a:t>3. Abschnitt </a:t>
            </a:r>
            <a:br>
              <a:rPr lang="de-DE" sz="1800" b="1" kern="100" dirty="0">
                <a:effectLst/>
                <a:latin typeface="Arial" panose="020B0604020202020204" pitchFamily="34" charset="0"/>
                <a:ea typeface="Aptos" panose="020B0004020202020204" pitchFamily="34" charset="0"/>
              </a:rPr>
            </a:br>
            <a:r>
              <a:rPr lang="de-DE" sz="1800" b="1" kern="100" dirty="0">
                <a:effectLst/>
                <a:latin typeface="Arial" panose="020B0604020202020204" pitchFamily="34" charset="0"/>
                <a:ea typeface="Aptos" panose="020B0004020202020204" pitchFamily="34" charset="0"/>
              </a:rPr>
              <a:t>Sonstige Mitteilungen wegen der persönlichen Verhältnisse der Betroffenen</a:t>
            </a:r>
          </a:p>
          <a:p>
            <a:pPr>
              <a:spcAft>
                <a:spcPts val="600"/>
              </a:spcAft>
              <a:buNone/>
            </a:pPr>
            <a:r>
              <a:rPr lang="de-DE" sz="1800" kern="100" dirty="0">
                <a:effectLst/>
                <a:latin typeface="Arial" panose="020B0604020202020204" pitchFamily="34" charset="0"/>
                <a:ea typeface="Aptos" panose="020B0004020202020204" pitchFamily="34" charset="0"/>
              </a:rPr>
              <a:t>Beispiele folgen (Nr. 30 bis 43)</a:t>
            </a:r>
          </a:p>
          <a:p>
            <a:pPr>
              <a:spcAft>
                <a:spcPts val="600"/>
              </a:spcAft>
              <a:buNone/>
            </a:pPr>
            <a:r>
              <a:rPr lang="de-DE" sz="1800" kern="100" dirty="0">
                <a:effectLst/>
                <a:latin typeface="Arial" panose="020B0604020202020204" pitchFamily="34" charset="0"/>
                <a:ea typeface="Aptos" panose="020B0004020202020204" pitchFamily="34" charset="0"/>
              </a:rPr>
              <a:t> </a:t>
            </a:r>
          </a:p>
          <a:p>
            <a:pPr>
              <a:spcAft>
                <a:spcPts val="600"/>
              </a:spcAft>
              <a:buNone/>
            </a:pPr>
            <a:r>
              <a:rPr lang="de-DE" sz="1800" b="1" kern="100" dirty="0">
                <a:effectLst/>
                <a:latin typeface="Arial" panose="020B0604020202020204" pitchFamily="34" charset="0"/>
                <a:ea typeface="Aptos" panose="020B0004020202020204" pitchFamily="34" charset="0"/>
              </a:rPr>
              <a:t>4. Abschnitt </a:t>
            </a:r>
            <a:br>
              <a:rPr lang="de-DE" sz="1800" b="1" kern="100" dirty="0">
                <a:effectLst/>
                <a:latin typeface="Arial" panose="020B0604020202020204" pitchFamily="34" charset="0"/>
                <a:ea typeface="Aptos" panose="020B0004020202020204" pitchFamily="34" charset="0"/>
              </a:rPr>
            </a:br>
            <a:r>
              <a:rPr lang="de-DE" sz="1800" b="1" kern="100" dirty="0">
                <a:effectLst/>
                <a:latin typeface="Arial" panose="020B0604020202020204" pitchFamily="34" charset="0"/>
                <a:ea typeface="Aptos" panose="020B0004020202020204" pitchFamily="34" charset="0"/>
              </a:rPr>
              <a:t>Mitteilungen wegen der Art des verletzten Strafgesetzes</a:t>
            </a:r>
          </a:p>
          <a:p>
            <a:pPr>
              <a:spcAft>
                <a:spcPts val="600"/>
              </a:spcAft>
              <a:buNone/>
            </a:pPr>
            <a:r>
              <a:rPr lang="de-DE" sz="1800" kern="100" dirty="0">
                <a:effectLst/>
                <a:latin typeface="Arial" panose="020B0604020202020204" pitchFamily="34" charset="0"/>
                <a:ea typeface="Aptos" panose="020B0004020202020204" pitchFamily="34" charset="0"/>
              </a:rPr>
              <a:t>z.B. Betriebsunfälle, Fahrerlaubnissachen, Schwarzarbeit, Betäubungsmittelsachen etc. </a:t>
            </a:r>
          </a:p>
        </p:txBody>
      </p:sp>
    </p:spTree>
    <p:extLst>
      <p:ext uri="{BB962C8B-B14F-4D97-AF65-F5344CB8AC3E}">
        <p14:creationId xmlns:p14="http://schemas.microsoft.com/office/powerpoint/2010/main" val="4033426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B6CD0-AA63-8F4B-FCE1-C2DD5E1B4168}"/>
              </a:ext>
            </a:extLst>
          </p:cNvPr>
          <p:cNvSpPr>
            <a:spLocks noGrp="1"/>
          </p:cNvSpPr>
          <p:nvPr>
            <p:ph type="title"/>
          </p:nvPr>
        </p:nvSpPr>
        <p:spPr>
          <a:xfrm>
            <a:off x="755576" y="337536"/>
            <a:ext cx="7886700" cy="1325563"/>
          </a:xfrm>
        </p:spPr>
        <p:txBody>
          <a:bodyPr>
            <a:normAutofit/>
          </a:bodyPr>
          <a:lstStyle/>
          <a:p>
            <a:r>
              <a:rPr lang="de-DE" sz="2400" b="1" dirty="0">
                <a:latin typeface="Arial" panose="020B0604020202020204" pitchFamily="34" charset="0"/>
                <a:cs typeface="Arial" panose="020B0604020202020204" pitchFamily="34" charset="0"/>
              </a:rPr>
              <a:t>Mitteilungen nach:</a:t>
            </a:r>
          </a:p>
        </p:txBody>
      </p:sp>
      <p:sp>
        <p:nvSpPr>
          <p:cNvPr id="3" name="Inhaltsplatzhalter 2">
            <a:extLst>
              <a:ext uri="{FF2B5EF4-FFF2-40B4-BE49-F238E27FC236}">
                <a16:creationId xmlns:a16="http://schemas.microsoft.com/office/drawing/2014/main" id="{F205895C-67CC-924F-0E15-B8FA52960DBB}"/>
              </a:ext>
            </a:extLst>
          </p:cNvPr>
          <p:cNvSpPr>
            <a:spLocks noGrp="1"/>
          </p:cNvSpPr>
          <p:nvPr>
            <p:ph idx="1"/>
          </p:nvPr>
        </p:nvSpPr>
        <p:spPr>
          <a:xfrm>
            <a:off x="683568" y="1769148"/>
            <a:ext cx="7886700" cy="4351338"/>
          </a:xfrm>
          <a:prstGeom prst="rect">
            <a:avLst/>
          </a:prstGeom>
        </p:spPr>
        <p:txBody>
          <a:bodyPr>
            <a:normAutofit/>
          </a:bodyPr>
          <a:lstStyle/>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31  an Betreuungsgericht und  Familiengericht</a:t>
            </a:r>
          </a:p>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32  an Jugendgerichtshilfen / </a:t>
            </a:r>
            <a:r>
              <a:rPr lang="de-DE" sz="1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JuHiS</a:t>
            </a:r>
            <a:endPar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33  an Schulen</a:t>
            </a:r>
          </a:p>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35  zum Schutz von Kindern und Jugendlichen</a:t>
            </a:r>
          </a:p>
          <a:p>
            <a:endPar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und außerdem:</a:t>
            </a:r>
          </a:p>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45   an Fahrerlaubnisbehörden</a:t>
            </a:r>
          </a:p>
          <a:p>
            <a:r>
              <a:rPr lang="de-DE"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Nr. 42   an Ausländerbehörden</a:t>
            </a:r>
          </a:p>
        </p:txBody>
      </p:sp>
      <p:sp>
        <p:nvSpPr>
          <p:cNvPr id="4" name="Foliennummernplatzhalter 3">
            <a:extLst>
              <a:ext uri="{FF2B5EF4-FFF2-40B4-BE49-F238E27FC236}">
                <a16:creationId xmlns:a16="http://schemas.microsoft.com/office/drawing/2014/main" id="{9C3E8BD0-27D2-8D86-7DAE-B15FBBD99E23}"/>
              </a:ext>
            </a:extLst>
          </p:cNvPr>
          <p:cNvSpPr>
            <a:spLocks noGrp="1"/>
          </p:cNvSpPr>
          <p:nvPr>
            <p:ph type="sldNum" sz="quarter" idx="12"/>
          </p:nvPr>
        </p:nvSpPr>
        <p:spPr/>
        <p:txBody>
          <a:bodyPr/>
          <a:lstStyle/>
          <a:p>
            <a:fld id="{20730961-A792-448F-8853-147BFAC65948}" type="slidenum">
              <a:rPr lang="de-DE" smtClean="0"/>
              <a:t>42</a:t>
            </a:fld>
            <a:endParaRPr lang="de-DE"/>
          </a:p>
        </p:txBody>
      </p:sp>
    </p:spTree>
    <p:extLst>
      <p:ext uri="{BB962C8B-B14F-4D97-AF65-F5344CB8AC3E}">
        <p14:creationId xmlns:p14="http://schemas.microsoft.com/office/powerpoint/2010/main" val="3232076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CA0B4B2-D7D2-DFF2-9979-830C9D4B65C9}"/>
              </a:ext>
            </a:extLst>
          </p:cNvPr>
          <p:cNvSpPr>
            <a:spLocks noGrp="1"/>
          </p:cNvSpPr>
          <p:nvPr>
            <p:ph type="sldNum" sz="quarter" idx="12"/>
          </p:nvPr>
        </p:nvSpPr>
        <p:spPr/>
        <p:txBody>
          <a:bodyPr/>
          <a:lstStyle/>
          <a:p>
            <a:fld id="{20730961-A792-448F-8853-147BFAC65948}" type="slidenum">
              <a:rPr lang="de-DE" smtClean="0"/>
              <a:t>43</a:t>
            </a:fld>
            <a:endParaRPr lang="de-DE"/>
          </a:p>
        </p:txBody>
      </p:sp>
      <p:sp>
        <p:nvSpPr>
          <p:cNvPr id="4" name="Textfeld 3">
            <a:extLst>
              <a:ext uri="{FF2B5EF4-FFF2-40B4-BE49-F238E27FC236}">
                <a16:creationId xmlns:a16="http://schemas.microsoft.com/office/drawing/2014/main" id="{EC33B72E-5D8E-276F-9591-B62A7C2DCE8B}"/>
              </a:ext>
            </a:extLst>
          </p:cNvPr>
          <p:cNvSpPr txBox="1"/>
          <p:nvPr/>
        </p:nvSpPr>
        <p:spPr>
          <a:xfrm>
            <a:off x="971600" y="1052736"/>
            <a:ext cx="7594276" cy="4801314"/>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31 Mitteilungen an das Betreuungsgericht und an das Familiengericht</a:t>
            </a:r>
            <a:br>
              <a:rPr lang="de-DE" b="1" dirty="0">
                <a:latin typeface="Arial" panose="020B0604020202020204" pitchFamily="34" charset="0"/>
                <a:cs typeface="Arial" panose="020B0604020202020204" pitchFamily="34" charset="0"/>
              </a:rPr>
            </a:br>
            <a:endParaRPr lang="de-DE" b="1"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 22a </a:t>
            </a:r>
            <a:r>
              <a:rPr lang="de-DE" dirty="0" err="1">
                <a:latin typeface="Arial" panose="020B0604020202020204" pitchFamily="34" charset="0"/>
                <a:cs typeface="Arial" panose="020B0604020202020204" pitchFamily="34" charset="0"/>
              </a:rPr>
              <a:t>FamFG</a:t>
            </a:r>
            <a:r>
              <a:rPr lang="de-DE" dirty="0">
                <a:latin typeface="Arial" panose="020B0604020202020204" pitchFamily="34" charset="0"/>
                <a:cs typeface="Arial" panose="020B0604020202020204" pitchFamily="34" charset="0"/>
              </a:rPr>
              <a:t>, § 70 Satz 1 JGG</a:t>
            </a:r>
          </a:p>
          <a:p>
            <a:endParaRPr lang="de-DE" dirty="0">
              <a:latin typeface="Arial" panose="020B0604020202020204" pitchFamily="34" charset="0"/>
              <a:cs typeface="Arial" panose="020B0604020202020204" pitchFamily="34" charset="0"/>
            </a:endParaRPr>
          </a:p>
          <a:p>
            <a:pPr marL="342900" indent="-342900">
              <a:buAutoNum type="arabicParenBoth"/>
            </a:pPr>
            <a:r>
              <a:rPr lang="de-DE" dirty="0">
                <a:latin typeface="Arial" panose="020B0604020202020204" pitchFamily="34" charset="0"/>
                <a:cs typeface="Arial" panose="020B0604020202020204" pitchFamily="34" charset="0"/>
              </a:rPr>
              <a:t>Werden in einem Strafverfahren – gleichgültig, gegen wen es sich richtet – Tatsachen bekannt, die Maßnahmen des Betreuungs- oder des Familien-gerichts erfordern können, so sind diesen die Tatsachen mitzuteilen, soweit nicht für die übermittelnde Stelle erkennbar ist, dass schutzwürdige Interessen der Betroffenen an dem Ausschluss der Übermittlung das Schutzbedürfnis von Minderjährigen oder Betreuten oder das öffentliche Interesse an der Übermittlung überwiegen. </a:t>
            </a:r>
          </a:p>
          <a:p>
            <a:endParaRPr lang="de-DE" dirty="0">
              <a:latin typeface="Arial" panose="020B0604020202020204" pitchFamily="34" charset="0"/>
              <a:cs typeface="Arial" panose="020B0604020202020204" pitchFamily="34" charset="0"/>
            </a:endParaRPr>
          </a:p>
          <a:p>
            <a:pPr marL="360363" indent="-360363"/>
            <a:r>
              <a:rPr lang="de-DE" dirty="0">
                <a:latin typeface="Arial" panose="020B0604020202020204" pitchFamily="34" charset="0"/>
                <a:cs typeface="Arial" panose="020B0604020202020204" pitchFamily="34" charset="0"/>
              </a:rPr>
              <a:t>(2) 	Die Mitteilung ordnen Richterinnen oder Richter, Staatsanwältinnen oder Staatsanwälte an. </a:t>
            </a: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6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CA0B4B2-D7D2-DFF2-9979-830C9D4B65C9}"/>
              </a:ext>
            </a:extLst>
          </p:cNvPr>
          <p:cNvSpPr>
            <a:spLocks noGrp="1"/>
          </p:cNvSpPr>
          <p:nvPr>
            <p:ph type="sldNum" sz="quarter" idx="12"/>
          </p:nvPr>
        </p:nvSpPr>
        <p:spPr/>
        <p:txBody>
          <a:bodyPr/>
          <a:lstStyle/>
          <a:p>
            <a:fld id="{20730961-A792-448F-8853-147BFAC65948}" type="slidenum">
              <a:rPr lang="de-DE" smtClean="0"/>
              <a:t>44</a:t>
            </a:fld>
            <a:endParaRPr lang="de-DE"/>
          </a:p>
        </p:txBody>
      </p:sp>
      <p:sp>
        <p:nvSpPr>
          <p:cNvPr id="4" name="Textfeld 3">
            <a:extLst>
              <a:ext uri="{FF2B5EF4-FFF2-40B4-BE49-F238E27FC236}">
                <a16:creationId xmlns:a16="http://schemas.microsoft.com/office/drawing/2014/main" id="{1F27A834-A839-E1E8-B454-C22938B8407E}"/>
              </a:ext>
            </a:extLst>
          </p:cNvPr>
          <p:cNvSpPr txBox="1"/>
          <p:nvPr/>
        </p:nvSpPr>
        <p:spPr>
          <a:xfrm>
            <a:off x="602595" y="729548"/>
            <a:ext cx="8366985" cy="5262979"/>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32 Mitteilungen an die Jugendgerichtshilfe in Strafsachen gegen Jugendliche und Heranwachsende     </a:t>
            </a:r>
            <a:r>
              <a:rPr lang="de-DE" sz="1400" dirty="0">
                <a:latin typeface="Arial" panose="020B0604020202020204" pitchFamily="34" charset="0"/>
                <a:cs typeface="Arial" panose="020B0604020202020204" pitchFamily="34" charset="0"/>
              </a:rPr>
              <a:t>§§ 38, 50, 70 Absatz 1 Satz 1 und Absatz 2, 72a, 107, 109 Absatz 1 JGG</a:t>
            </a:r>
            <a:br>
              <a:rPr lang="de-DE" sz="1400" dirty="0">
                <a:latin typeface="Arial" panose="020B0604020202020204" pitchFamily="34" charset="0"/>
                <a:cs typeface="Arial" panose="020B0604020202020204" pitchFamily="34" charset="0"/>
              </a:rPr>
            </a:br>
            <a:endParaRPr lang="de-DE" sz="14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In Strafsachen gegen Jugendliche und Heranwachsende sind der Jugendgerichtshilfe mitzuteilen </a:t>
            </a:r>
          </a:p>
          <a:p>
            <a:pPr marL="360363" indent="-360363"/>
            <a:r>
              <a:rPr lang="de-DE" sz="1600" dirty="0">
                <a:latin typeface="Arial" panose="020B0604020202020204" pitchFamily="34" charset="0"/>
                <a:cs typeface="Arial" panose="020B0604020202020204" pitchFamily="34" charset="0"/>
              </a:rPr>
              <a:t>1.	die Einleitung des Verfahrens zu den in § 70 Absatz 2 JGG genannten Zeitpunkten,</a:t>
            </a:r>
          </a:p>
          <a:p>
            <a:pPr marL="360363" indent="-360363"/>
            <a:r>
              <a:rPr lang="de-DE" sz="1600" dirty="0">
                <a:latin typeface="Arial" panose="020B0604020202020204" pitchFamily="34" charset="0"/>
                <a:cs typeface="Arial" panose="020B0604020202020204" pitchFamily="34" charset="0"/>
              </a:rPr>
              <a:t>2.	vorläufige Anordnungen über die Erziehung,</a:t>
            </a:r>
          </a:p>
          <a:p>
            <a:pPr marL="360363" indent="-360363"/>
            <a:r>
              <a:rPr lang="de-DE" sz="1600" dirty="0">
                <a:latin typeface="Arial" panose="020B0604020202020204" pitchFamily="34" charset="0"/>
                <a:cs typeface="Arial" panose="020B0604020202020204" pitchFamily="34" charset="0"/>
              </a:rPr>
              <a:t>3.	der Erlass und der Vollzug eines Haft- oder Unterbringungsbefehls sowie die Unterbringung zur Beobachtung,</a:t>
            </a:r>
          </a:p>
          <a:p>
            <a:pPr marL="360363" indent="-360363"/>
            <a:r>
              <a:rPr lang="de-DE" sz="1600" dirty="0">
                <a:latin typeface="Arial" panose="020B0604020202020204" pitchFamily="34" charset="0"/>
                <a:cs typeface="Arial" panose="020B0604020202020204" pitchFamily="34" charset="0"/>
              </a:rPr>
              <a:t>4.	der Verzicht auf die Erfüllung von Anforderungen an die Jugendgerichtshilfe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38 Absatz 7 Satz 1 und 2 JGG),</a:t>
            </a:r>
          </a:p>
          <a:p>
            <a:pPr marL="360363" indent="-360363"/>
            <a:r>
              <a:rPr lang="de-DE" sz="1600" dirty="0">
                <a:latin typeface="Arial" panose="020B0604020202020204" pitchFamily="34" charset="0"/>
                <a:cs typeface="Arial" panose="020B0604020202020204" pitchFamily="34" charset="0"/>
              </a:rPr>
              <a:t>5.	die Erhebung der öffentlichen Klage,</a:t>
            </a:r>
          </a:p>
          <a:p>
            <a:pPr marL="360363" indent="-360363"/>
            <a:r>
              <a:rPr lang="de-DE" sz="1600" dirty="0">
                <a:latin typeface="Arial" panose="020B0604020202020204" pitchFamily="34" charset="0"/>
                <a:cs typeface="Arial" panose="020B0604020202020204" pitchFamily="34" charset="0"/>
              </a:rPr>
              <a:t>6.	Ort und Zeit der Hauptverhandlung,</a:t>
            </a:r>
          </a:p>
          <a:p>
            <a:pPr marL="360363" indent="-360363"/>
            <a:r>
              <a:rPr lang="de-DE" sz="1600" dirty="0">
                <a:latin typeface="Arial" panose="020B0604020202020204" pitchFamily="34" charset="0"/>
                <a:cs typeface="Arial" panose="020B0604020202020204" pitchFamily="34" charset="0"/>
              </a:rPr>
              <a:t>7.	die Urteile,</a:t>
            </a:r>
          </a:p>
          <a:p>
            <a:pPr marL="360363" indent="-360363"/>
            <a:r>
              <a:rPr lang="de-DE" sz="1600" dirty="0">
                <a:latin typeface="Arial" panose="020B0604020202020204" pitchFamily="34" charset="0"/>
                <a:cs typeface="Arial" panose="020B0604020202020204" pitchFamily="34" charset="0"/>
              </a:rPr>
              <a:t>8.	der Ausgang des Verfahrens,</a:t>
            </a:r>
          </a:p>
          <a:p>
            <a:pPr marL="360363" indent="-360363"/>
            <a:r>
              <a:rPr lang="de-DE" sz="1600" dirty="0">
                <a:latin typeface="Arial" panose="020B0604020202020204" pitchFamily="34" charset="0"/>
                <a:cs typeface="Arial" panose="020B0604020202020204" pitchFamily="34" charset="0"/>
              </a:rPr>
              <a:t>9.	der Name und die Anschrift der Bewährungshelferin oder des Bewährungshelfers,</a:t>
            </a:r>
          </a:p>
          <a:p>
            <a:pPr marL="360363" indent="-360363"/>
            <a:r>
              <a:rPr lang="de-DE" sz="1600" dirty="0">
                <a:latin typeface="Arial" panose="020B0604020202020204" pitchFamily="34" charset="0"/>
                <a:cs typeface="Arial" panose="020B0604020202020204" pitchFamily="34" charset="0"/>
              </a:rPr>
              <a:t>10.die nachträglichen Entscheidungen, die sich auf Weisungen oder Auflagen beziehen oder eine Aussetzung der Vollstreckung einer Jugendstrafe oder des Restes einer Jugendstrafe zur Bewährung, eine Aussetzung der Verhängung der Jugendstrafe oder die Führungsaufsicht betreffen.</a:t>
            </a:r>
          </a:p>
        </p:txBody>
      </p:sp>
    </p:spTree>
    <p:extLst>
      <p:ext uri="{BB962C8B-B14F-4D97-AF65-F5344CB8AC3E}">
        <p14:creationId xmlns:p14="http://schemas.microsoft.com/office/powerpoint/2010/main" val="2953486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21D2B0-DC68-E502-1D8D-1CCFD53B21A1}"/>
              </a:ext>
            </a:extLst>
          </p:cNvPr>
          <p:cNvSpPr>
            <a:spLocks noGrp="1"/>
          </p:cNvSpPr>
          <p:nvPr>
            <p:ph type="sldNum" sz="quarter" idx="12"/>
          </p:nvPr>
        </p:nvSpPr>
        <p:spPr/>
        <p:txBody>
          <a:bodyPr/>
          <a:lstStyle/>
          <a:p>
            <a:fld id="{20730961-A792-448F-8853-147BFAC65948}" type="slidenum">
              <a:rPr lang="de-DE" smtClean="0"/>
              <a:t>45</a:t>
            </a:fld>
            <a:endParaRPr lang="de-DE"/>
          </a:p>
        </p:txBody>
      </p:sp>
      <p:sp>
        <p:nvSpPr>
          <p:cNvPr id="4" name="Textfeld 3">
            <a:extLst>
              <a:ext uri="{FF2B5EF4-FFF2-40B4-BE49-F238E27FC236}">
                <a16:creationId xmlns:a16="http://schemas.microsoft.com/office/drawing/2014/main" id="{EC5A4278-D9C1-F438-2F0E-175EAC2AB975}"/>
              </a:ext>
            </a:extLst>
          </p:cNvPr>
          <p:cNvSpPr txBox="1"/>
          <p:nvPr/>
        </p:nvSpPr>
        <p:spPr>
          <a:xfrm>
            <a:off x="899592" y="764704"/>
            <a:ext cx="7499758" cy="4770537"/>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33 Mitteilungen an die Schule in Strafsachen gegen Jugendliche und Heranwachsende       </a:t>
            </a:r>
            <a:r>
              <a:rPr lang="de-DE" sz="1600" dirty="0">
                <a:latin typeface="Arial" panose="020B0604020202020204" pitchFamily="34" charset="0"/>
                <a:cs typeface="Arial" panose="020B0604020202020204" pitchFamily="34" charset="0"/>
              </a:rPr>
              <a:t>§ 70 Satz 1, 109 Absatz 1JGG</a:t>
            </a:r>
          </a:p>
          <a:p>
            <a:endParaRPr lang="de-DE" sz="1600" dirty="0">
              <a:latin typeface="Arial" panose="020B0604020202020204" pitchFamily="34" charset="0"/>
              <a:cs typeface="Arial" panose="020B0604020202020204" pitchFamily="34" charset="0"/>
            </a:endParaRPr>
          </a:p>
          <a:p>
            <a:pPr marL="360363" indent="-360363">
              <a:buAutoNum type="arabicParenBoth"/>
            </a:pPr>
            <a:r>
              <a:rPr lang="de-DE" dirty="0">
                <a:latin typeface="Arial" panose="020B0604020202020204" pitchFamily="34" charset="0"/>
                <a:cs typeface="Arial" panose="020B0604020202020204" pitchFamily="34" charset="0"/>
              </a:rPr>
              <a:t>In Strafsachen gegen Jugendliche und Heranwachsende sind Mitteilungen an die Schule nur in geeigneten Fällen zu machen. Es wird in der Regel genügen, die Schule von dem Ausgang des Verfahrens zu unterrichten. Die Einleitung des Verfahrens oder die Erhebung der öffentlichen Klage wird mitzuteilen sein, wenn aus Gründen der Schulordnung, insbesondere zur Wahrung eines geordneten Schulbetriebs oder zum Schutz anderer Schülerinnen oder Schüler, sofortige Maßnahmen geboten sein können. </a:t>
            </a:r>
          </a:p>
          <a:p>
            <a:endParaRPr lang="de-DE" dirty="0">
              <a:latin typeface="Arial" panose="020B0604020202020204" pitchFamily="34" charset="0"/>
              <a:cs typeface="Arial" panose="020B0604020202020204" pitchFamily="34" charset="0"/>
            </a:endParaRPr>
          </a:p>
          <a:p>
            <a:pPr marL="360363" indent="-360363">
              <a:buAutoNum type="arabicParenBoth" startAt="2"/>
            </a:pPr>
            <a:r>
              <a:rPr lang="de-DE" dirty="0">
                <a:latin typeface="Arial" panose="020B0604020202020204" pitchFamily="34" charset="0"/>
                <a:cs typeface="Arial" panose="020B0604020202020204" pitchFamily="34" charset="0"/>
              </a:rPr>
              <a:t>Die Mitteilungen sind an die Leiterin oder den Leiter der Schule oder die Vertretung im Amt zu richten. </a:t>
            </a:r>
          </a:p>
          <a:p>
            <a:pPr marL="360363" indent="-360363"/>
            <a:endParaRPr lang="de-DE" dirty="0">
              <a:latin typeface="Arial" panose="020B0604020202020204" pitchFamily="34" charset="0"/>
              <a:cs typeface="Arial" panose="020B0604020202020204" pitchFamily="34" charset="0"/>
            </a:endParaRPr>
          </a:p>
          <a:p>
            <a:pPr marL="360363" indent="-360363"/>
            <a:r>
              <a:rPr lang="de-DE" dirty="0">
                <a:latin typeface="Arial" panose="020B0604020202020204" pitchFamily="34" charset="0"/>
                <a:cs typeface="Arial" panose="020B0604020202020204" pitchFamily="34" charset="0"/>
              </a:rPr>
              <a:t>(3) 	Die Mitteilung ordnen Richterinnen oder Richter, Staatsanwältinnen oder Staatsanwälte an. </a:t>
            </a:r>
          </a:p>
        </p:txBody>
      </p:sp>
    </p:spTree>
    <p:extLst>
      <p:ext uri="{BB962C8B-B14F-4D97-AF65-F5344CB8AC3E}">
        <p14:creationId xmlns:p14="http://schemas.microsoft.com/office/powerpoint/2010/main" val="3155150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70B8137-8437-7647-DBED-CCB76746A95B}"/>
              </a:ext>
            </a:extLst>
          </p:cNvPr>
          <p:cNvSpPr>
            <a:spLocks noGrp="1"/>
          </p:cNvSpPr>
          <p:nvPr>
            <p:ph type="sldNum" sz="quarter" idx="12"/>
          </p:nvPr>
        </p:nvSpPr>
        <p:spPr/>
        <p:txBody>
          <a:bodyPr/>
          <a:lstStyle/>
          <a:p>
            <a:fld id="{20730961-A792-448F-8853-147BFAC65948}" type="slidenum">
              <a:rPr lang="de-DE" smtClean="0"/>
              <a:t>46</a:t>
            </a:fld>
            <a:endParaRPr lang="de-DE"/>
          </a:p>
        </p:txBody>
      </p:sp>
      <p:sp>
        <p:nvSpPr>
          <p:cNvPr id="4" name="Textfeld 3">
            <a:extLst>
              <a:ext uri="{FF2B5EF4-FFF2-40B4-BE49-F238E27FC236}">
                <a16:creationId xmlns:a16="http://schemas.microsoft.com/office/drawing/2014/main" id="{E61F6BE9-123A-5849-D35F-39BC97959BF9}"/>
              </a:ext>
            </a:extLst>
          </p:cNvPr>
          <p:cNvSpPr txBox="1"/>
          <p:nvPr/>
        </p:nvSpPr>
        <p:spPr>
          <a:xfrm>
            <a:off x="827584" y="764704"/>
            <a:ext cx="8064896" cy="5570756"/>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35 Mitteilungen zum Schutz von Kindern und Jugendlichen</a:t>
            </a:r>
            <a:br>
              <a:rPr lang="de-DE" b="1"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13 Absatz 2 EGGVG,  § 14 Absatz 1 Nr. 5,  § 17 Nummer 5 EGGVG, § 5 KKG</a:t>
            </a:r>
          </a:p>
          <a:p>
            <a:endParaRPr lang="de-DE" sz="1600" dirty="0">
              <a:latin typeface="Arial" panose="020B0604020202020204" pitchFamily="34" charset="0"/>
              <a:cs typeface="Arial" panose="020B0604020202020204" pitchFamily="34" charset="0"/>
            </a:endParaRPr>
          </a:p>
          <a:p>
            <a:pPr marL="360363" indent="-360363">
              <a:buAutoNum type="arabicParenBoth"/>
            </a:pPr>
            <a:r>
              <a:rPr lang="de-DE" dirty="0">
                <a:latin typeface="Arial" panose="020B0604020202020204" pitchFamily="34" charset="0"/>
                <a:cs typeface="Arial" panose="020B0604020202020204" pitchFamily="34" charset="0"/>
              </a:rPr>
              <a:t>Werden in einem Strafverfahren – gleichgültig, gegen wen es sich richtet – Tatsachen bekannt, deren Kenntnis aus der Sicht der übermittelnden Stelle zur Prüfung gewichtiger Anhaltspunkte für die Gefährdung des Wohls eines Kindes oder Jugendlichen erforderlich ist, sind diese unverzüglich der zuständigen öffentlichen Stelle mitzuteilen. Nummer 2 Absatz 1 bleibt unberührt. </a:t>
            </a:r>
          </a:p>
          <a:p>
            <a:pPr marL="360363" indent="-360363">
              <a:buAutoNum type="arabicParenBoth"/>
            </a:pPr>
            <a:endParaRPr lang="de-DE" dirty="0">
              <a:latin typeface="Arial" panose="020B0604020202020204" pitchFamily="34" charset="0"/>
              <a:cs typeface="Arial" panose="020B0604020202020204" pitchFamily="34" charset="0"/>
            </a:endParaRPr>
          </a:p>
          <a:p>
            <a:pPr marL="360363" indent="-360363"/>
            <a:r>
              <a:rPr lang="de-DE" dirty="0">
                <a:latin typeface="Arial" panose="020B0604020202020204" pitchFamily="34" charset="0"/>
                <a:cs typeface="Arial" panose="020B0604020202020204" pitchFamily="34" charset="0"/>
              </a:rPr>
              <a:t>(2) 	Mitteilungen erhalten insbesondere </a:t>
            </a:r>
          </a:p>
          <a:p>
            <a:pPr marL="360363" indent="-179388"/>
            <a:r>
              <a:rPr lang="de-DE" dirty="0">
                <a:latin typeface="Arial" panose="020B0604020202020204" pitchFamily="34" charset="0"/>
                <a:cs typeface="Arial" panose="020B0604020202020204" pitchFamily="34" charset="0"/>
              </a:rPr>
              <a:t>	1. das Jugendamt und das Familiengericht, wenn wegen einer vollendeten oder versuchten Straftat gegen die sexuelle Selbstbestimmung von Kindern und Jugendlichen (Dreizehnter Abschnitt des Besonderen Teils des </a:t>
            </a:r>
            <a:r>
              <a:rPr lang="de-DE" dirty="0">
                <a:latin typeface="Arial" panose="020B0604020202020204" pitchFamily="34" charset="0"/>
                <a:cs typeface="Arial" panose="020B0604020202020204" pitchFamily="34" charset="0"/>
                <a:hlinkClick r:id="rId2"/>
              </a:rPr>
              <a:t>StGB</a:t>
            </a:r>
            <a:r>
              <a:rPr lang="de-DE" dirty="0">
                <a:latin typeface="Arial" panose="020B0604020202020204" pitchFamily="34" charset="0"/>
                <a:cs typeface="Arial" panose="020B0604020202020204" pitchFamily="34" charset="0"/>
              </a:rPr>
              <a:t>), nach den §§ 171, 225, 232 bis 233a, 234 bis 236 StGB oder nach § 145a StGB, soweit Führungsaufsicht wegen einer in § 181b StGB genannten Tat angeordnet oder kraft Gesetzes eingetreten ist, ein Verfahren eingeleitet wird oder wenn der Täter wegen einer solchen Straftat verurteilt wurde,</a:t>
            </a:r>
          </a:p>
          <a:p>
            <a:pPr marL="360363" indent="-179388"/>
            <a:r>
              <a:rPr lang="de-DE"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3007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6F54B62-9FC7-C2DA-0B9C-A4153C97F035}"/>
              </a:ext>
            </a:extLst>
          </p:cNvPr>
          <p:cNvSpPr>
            <a:spLocks noGrp="1"/>
          </p:cNvSpPr>
          <p:nvPr>
            <p:ph type="sldNum" sz="quarter" idx="12"/>
          </p:nvPr>
        </p:nvSpPr>
        <p:spPr/>
        <p:txBody>
          <a:bodyPr/>
          <a:lstStyle/>
          <a:p>
            <a:fld id="{20730961-A792-448F-8853-147BFAC65948}" type="slidenum">
              <a:rPr lang="de-DE" smtClean="0"/>
              <a:t>47</a:t>
            </a:fld>
            <a:endParaRPr lang="de-DE"/>
          </a:p>
        </p:txBody>
      </p:sp>
      <p:sp>
        <p:nvSpPr>
          <p:cNvPr id="4" name="Textfeld 3">
            <a:extLst>
              <a:ext uri="{FF2B5EF4-FFF2-40B4-BE49-F238E27FC236}">
                <a16:creationId xmlns:a16="http://schemas.microsoft.com/office/drawing/2014/main" id="{EF749094-6B78-EE78-128B-509A5E32532C}"/>
              </a:ext>
            </a:extLst>
          </p:cNvPr>
          <p:cNvSpPr txBox="1"/>
          <p:nvPr/>
        </p:nvSpPr>
        <p:spPr>
          <a:xfrm>
            <a:off x="827584" y="404664"/>
            <a:ext cx="7272808" cy="6063198"/>
          </a:xfrm>
          <a:prstGeom prst="rect">
            <a:avLst/>
          </a:prstGeom>
          <a:noFill/>
        </p:spPr>
        <p:txBody>
          <a:bodyPr wrap="square">
            <a:spAutoFit/>
          </a:bodyPr>
          <a:lstStyle/>
          <a:p>
            <a:pPr marL="360363" indent="-360363"/>
            <a:r>
              <a:rPr lang="de-DE" sz="1400" dirty="0">
                <a:latin typeface="Arial" panose="020B0604020202020204" pitchFamily="34" charset="0"/>
                <a:cs typeface="Arial" panose="020B0604020202020204" pitchFamily="34" charset="0"/>
              </a:rPr>
              <a:t>Fortsetzung Nr. 35 </a:t>
            </a:r>
            <a:r>
              <a:rPr lang="de-DE" sz="1400" dirty="0" err="1">
                <a:latin typeface="Arial" panose="020B0604020202020204" pitchFamily="34" charset="0"/>
                <a:cs typeface="Arial" panose="020B0604020202020204" pitchFamily="34" charset="0"/>
              </a:rPr>
              <a:t>MiStra</a:t>
            </a:r>
            <a:endParaRPr lang="de-DE" sz="1400" dirty="0">
              <a:latin typeface="Arial" panose="020B0604020202020204" pitchFamily="34" charset="0"/>
              <a:cs typeface="Arial" panose="020B0604020202020204" pitchFamily="34" charset="0"/>
            </a:endParaRPr>
          </a:p>
          <a:p>
            <a:pPr marL="360363" indent="-360363">
              <a:spcAft>
                <a:spcPts val="1200"/>
              </a:spcAft>
            </a:pPr>
            <a:r>
              <a:rPr lang="de-DE" dirty="0">
                <a:latin typeface="Arial" panose="020B0604020202020204" pitchFamily="34" charset="0"/>
                <a:cs typeface="Arial" panose="020B0604020202020204" pitchFamily="34" charset="0"/>
              </a:rPr>
              <a:t>2.	die zuständige Aufsichtsbehörde für betriebserlaubnispflichtige Kinder- oder Jugendeinrichtungen nach § 45 SGB VIII, wenn Anlass zur Prüfung von Maßnahmen zur Abwendung einer drohenden Beeinträchtigung oder Gefährdung des Wohls eines Kindes und Jugendlichen besteht, …</a:t>
            </a:r>
          </a:p>
          <a:p>
            <a:pPr marL="360363" indent="-360363">
              <a:spcAft>
                <a:spcPts val="1200"/>
              </a:spcAft>
            </a:pPr>
            <a:r>
              <a:rPr lang="de-DE" dirty="0">
                <a:latin typeface="Arial" panose="020B0604020202020204" pitchFamily="34" charset="0"/>
                <a:cs typeface="Arial" panose="020B0604020202020204" pitchFamily="34" charset="0"/>
              </a:rPr>
              <a:t>3.	das Jugendamt und die für die Gewerbeaufsicht zuständige Stelle, wenn ….</a:t>
            </a:r>
          </a:p>
          <a:p>
            <a:pPr marL="360363" indent="-360363">
              <a:spcAft>
                <a:spcPts val="1200"/>
              </a:spcAft>
            </a:pPr>
            <a:r>
              <a:rPr lang="de-DE" dirty="0">
                <a:latin typeface="Arial" panose="020B0604020202020204" pitchFamily="34" charset="0"/>
                <a:cs typeface="Arial" panose="020B0604020202020204" pitchFamily="34" charset="0"/>
              </a:rPr>
              <a:t>4.	das Familiengericht, wenn Anlass zur Prüfung gerichtlicher Maßnahmen wegen Kindeswohlgefährdung nach § </a:t>
            </a:r>
            <a:r>
              <a:rPr lang="de-DE" dirty="0">
                <a:latin typeface="Arial" panose="020B0604020202020204" pitchFamily="34" charset="0"/>
                <a:cs typeface="Arial" panose="020B0604020202020204" pitchFamily="34" charset="0"/>
                <a:hlinkClick r:id="rId2"/>
              </a:rPr>
              <a:t>BGB § 1666</a:t>
            </a:r>
            <a:r>
              <a:rPr lang="de-DE" dirty="0">
                <a:latin typeface="Arial" panose="020B0604020202020204" pitchFamily="34" charset="0"/>
                <a:cs typeface="Arial" panose="020B0604020202020204" pitchFamily="34" charset="0"/>
              </a:rPr>
              <a:t> BGB oder der Anordnung einer Vormundschaft (Pflegschaft) besteht,…</a:t>
            </a:r>
          </a:p>
          <a:p>
            <a:pPr marL="360363" indent="-360363">
              <a:spcAft>
                <a:spcPts val="1200"/>
              </a:spcAft>
            </a:pPr>
            <a:r>
              <a:rPr lang="de-DE" dirty="0">
                <a:latin typeface="Arial" panose="020B0604020202020204" pitchFamily="34" charset="0"/>
                <a:cs typeface="Arial" panose="020B0604020202020204" pitchFamily="34" charset="0"/>
              </a:rPr>
              <a:t>5.	die für die Gewerbeaufsicht zuständige Stelle, ….</a:t>
            </a:r>
          </a:p>
          <a:p>
            <a:pPr marL="360363" indent="-360363">
              <a:spcAft>
                <a:spcPts val="1200"/>
              </a:spcAft>
            </a:pPr>
            <a:r>
              <a:rPr lang="de-DE" dirty="0">
                <a:latin typeface="Arial" panose="020B0604020202020204" pitchFamily="34" charset="0"/>
                <a:cs typeface="Arial" panose="020B0604020202020204" pitchFamily="34" charset="0"/>
              </a:rPr>
              <a:t>6.	das Jugendamt zur Einschätzung des Gefährdungsrisikos in sonstigen Fällen, wenn gewichtige Anhaltspunkte für die Gefährdung des Wohls eines Kindes und Jugendlichen bekannt werden. Gewichtige Anhaltspunkte liegen insbesondere in den in § 5 Absatz 2 KKG genannten Fällen vor.</a:t>
            </a:r>
          </a:p>
          <a:p>
            <a:pPr marL="360363" indent="-360363">
              <a:spcAft>
                <a:spcPts val="1200"/>
              </a:spcAft>
            </a:pPr>
            <a:r>
              <a:rPr lang="de-DE"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1327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74AAAE0-C7E5-E002-EA26-12E0E7A07C9E}"/>
              </a:ext>
            </a:extLst>
          </p:cNvPr>
          <p:cNvSpPr>
            <a:spLocks noGrp="1"/>
          </p:cNvSpPr>
          <p:nvPr>
            <p:ph type="sldNum" sz="quarter" idx="12"/>
          </p:nvPr>
        </p:nvSpPr>
        <p:spPr/>
        <p:txBody>
          <a:bodyPr/>
          <a:lstStyle/>
          <a:p>
            <a:fld id="{20730961-A792-448F-8853-147BFAC65948}" type="slidenum">
              <a:rPr lang="de-DE" smtClean="0"/>
              <a:t>48</a:t>
            </a:fld>
            <a:endParaRPr lang="de-DE"/>
          </a:p>
        </p:txBody>
      </p:sp>
      <p:sp>
        <p:nvSpPr>
          <p:cNvPr id="4" name="Textfeld 3">
            <a:extLst>
              <a:ext uri="{FF2B5EF4-FFF2-40B4-BE49-F238E27FC236}">
                <a16:creationId xmlns:a16="http://schemas.microsoft.com/office/drawing/2014/main" id="{B6A8FF0B-40CC-C23B-1777-312F6C5693FE}"/>
              </a:ext>
            </a:extLst>
          </p:cNvPr>
          <p:cNvSpPr txBox="1"/>
          <p:nvPr/>
        </p:nvSpPr>
        <p:spPr>
          <a:xfrm>
            <a:off x="755576" y="473138"/>
            <a:ext cx="8208912" cy="5293757"/>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45 Fahrerlaubnissachen</a:t>
            </a:r>
            <a:br>
              <a:rPr lang="de-DE" b="1"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13 Absatz 1 Nummer 5, Absatz 2, § 17 Nummer 1, 3 EGGVG</a:t>
            </a:r>
          </a:p>
          <a:p>
            <a:endParaRPr lang="de-DE" sz="1600" dirty="0">
              <a:latin typeface="Arial" panose="020B0604020202020204" pitchFamily="34" charset="0"/>
              <a:cs typeface="Arial" panose="020B0604020202020204" pitchFamily="34" charset="0"/>
            </a:endParaRPr>
          </a:p>
          <a:p>
            <a:pPr marL="360363" indent="-360363"/>
            <a:r>
              <a:rPr lang="de-DE" sz="1600" dirty="0">
                <a:latin typeface="Arial" panose="020B0604020202020204" pitchFamily="34" charset="0"/>
                <a:cs typeface="Arial" panose="020B0604020202020204" pitchFamily="34" charset="0"/>
              </a:rPr>
              <a:t>(1) 	In Strafsachen, in denen die Entziehung der Fahrerlaubnis (§§ 69, 69a Absatz 1 Satz 1 und 2 StGB) oder nur eine Sperre nach § 69a Absatz 1 Satz 3 StGB in Betracht kommt, sind der nach § 73 Absatz 1 bis 3 FeV zuständigen Verwaltungsbehörde mitzuteilen </a:t>
            </a:r>
          </a:p>
          <a:p>
            <a:pPr marL="360363" indent="-360363"/>
            <a:r>
              <a:rPr lang="de-DE" sz="1600" dirty="0">
                <a:latin typeface="Arial" panose="020B0604020202020204" pitchFamily="34" charset="0"/>
                <a:cs typeface="Arial" panose="020B0604020202020204" pitchFamily="34" charset="0"/>
              </a:rPr>
              <a:t>	1.  die Beschlüsse nach § 111a StPO,</a:t>
            </a:r>
          </a:p>
          <a:p>
            <a:pPr marL="360363" indent="-360363"/>
            <a:r>
              <a:rPr lang="de-DE" sz="1600" dirty="0">
                <a:latin typeface="Arial" panose="020B0604020202020204" pitchFamily="34" charset="0"/>
                <a:cs typeface="Arial" panose="020B0604020202020204" pitchFamily="34" charset="0"/>
              </a:rPr>
              <a:t>	2.  der Ausgang des Verfahrens, in den Fällen des § 69a Absatz 1 Satz 3, Absatz 5      	und 6 StGB unter Angabe des Zeitpunktes, in dem die Sperre abläuft,</a:t>
            </a:r>
          </a:p>
          <a:p>
            <a:pPr marL="360363" indent="-360363"/>
            <a:r>
              <a:rPr lang="de-DE" sz="1600" dirty="0">
                <a:latin typeface="Arial" panose="020B0604020202020204" pitchFamily="34" charset="0"/>
                <a:cs typeface="Arial" panose="020B0604020202020204" pitchFamily="34" charset="0"/>
              </a:rPr>
              <a:t>	3.  die rechtskräftigen Beschlüsse nach § 69a Absatz 7 StGB.</a:t>
            </a:r>
          </a:p>
          <a:p>
            <a:pPr marL="360363" indent="-360363"/>
            <a:r>
              <a:rPr lang="de-DE" sz="1600" dirty="0">
                <a:latin typeface="Arial" panose="020B0604020202020204" pitchFamily="34" charset="0"/>
                <a:cs typeface="Arial" panose="020B0604020202020204" pitchFamily="34" charset="0"/>
              </a:rPr>
              <a:t>(2) 	</a:t>
            </a:r>
            <a:r>
              <a:rPr lang="de-DE" sz="1600" dirty="0">
                <a:solidFill>
                  <a:srgbClr val="0070C0"/>
                </a:solidFill>
                <a:latin typeface="Arial" panose="020B0604020202020204" pitchFamily="34" charset="0"/>
                <a:cs typeface="Arial" panose="020B0604020202020204" pitchFamily="34" charset="0"/>
              </a:rPr>
              <a:t>Sonstige Tatsachen</a:t>
            </a:r>
            <a:r>
              <a:rPr lang="de-DE" sz="1600" dirty="0">
                <a:latin typeface="Arial" panose="020B0604020202020204" pitchFamily="34" charset="0"/>
                <a:cs typeface="Arial" panose="020B0604020202020204" pitchFamily="34" charset="0"/>
              </a:rPr>
              <a:t>, die in einem Strafverfahren – gleichgültig, gegen wen es sich richtet – bekannt werden, sind der nach § 73 Absatz 1 bis 3 FeV zuständigen Verwaltungsbehörde mitzuteilen</a:t>
            </a:r>
            <a:r>
              <a:rPr lang="de-DE" sz="1600" dirty="0">
                <a:solidFill>
                  <a:srgbClr val="0070C0"/>
                </a:solidFill>
                <a:latin typeface="Arial" panose="020B0604020202020204" pitchFamily="34" charset="0"/>
                <a:cs typeface="Arial" panose="020B0604020202020204" pitchFamily="34" charset="0"/>
              </a:rPr>
              <a:t>, wenn ihre Kenntnis für die Beurteilung erforderlich ist, ob die Inhaberin oder der Inhaber einer Fahrerlaubnis zum Führen von Fahrzeugen ungeeignet ist.</a:t>
            </a:r>
            <a:r>
              <a:rPr lang="de-DE" sz="1600" dirty="0">
                <a:latin typeface="Arial" panose="020B0604020202020204" pitchFamily="34" charset="0"/>
                <a:cs typeface="Arial" panose="020B0604020202020204" pitchFamily="34" charset="0"/>
              </a:rPr>
              <a:t> Dies gilt insbesondere, wenn Anhaltspunkte für Erkrankungen oder Mängel, die die Eignung zum Führen von Kraftfahrzeugen längere Zeit beeinträchtigen oder aufheben können, nach der Anlage 4 zur FeV vorliegen. Dabei ist zu berücksichtigen, wie gesichert die zu übermittelnden Erkenntnisse sind. Die Mitteilung ordnen Richterinnen oder Richter, Staatsanwältinnen oder Staatsanwälte an. </a:t>
            </a:r>
          </a:p>
        </p:txBody>
      </p:sp>
    </p:spTree>
    <p:extLst>
      <p:ext uri="{BB962C8B-B14F-4D97-AF65-F5344CB8AC3E}">
        <p14:creationId xmlns:p14="http://schemas.microsoft.com/office/powerpoint/2010/main" val="1099683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DE9D7D8-7770-788D-FC1B-8E86F754C8B1}"/>
              </a:ext>
            </a:extLst>
          </p:cNvPr>
          <p:cNvSpPr>
            <a:spLocks noGrp="1"/>
          </p:cNvSpPr>
          <p:nvPr>
            <p:ph type="sldNum" sz="quarter" idx="12"/>
          </p:nvPr>
        </p:nvSpPr>
        <p:spPr/>
        <p:txBody>
          <a:bodyPr/>
          <a:lstStyle/>
          <a:p>
            <a:fld id="{20730961-A792-448F-8853-147BFAC65948}" type="slidenum">
              <a:rPr lang="de-DE" smtClean="0"/>
              <a:t>49</a:t>
            </a:fld>
            <a:endParaRPr lang="de-DE"/>
          </a:p>
        </p:txBody>
      </p:sp>
      <p:sp>
        <p:nvSpPr>
          <p:cNvPr id="4" name="Textfeld 3">
            <a:extLst>
              <a:ext uri="{FF2B5EF4-FFF2-40B4-BE49-F238E27FC236}">
                <a16:creationId xmlns:a16="http://schemas.microsoft.com/office/drawing/2014/main" id="{6415BB87-C7D4-6CFA-7B2F-1C450270503E}"/>
              </a:ext>
            </a:extLst>
          </p:cNvPr>
          <p:cNvSpPr txBox="1"/>
          <p:nvPr/>
        </p:nvSpPr>
        <p:spPr>
          <a:xfrm>
            <a:off x="971600" y="692696"/>
            <a:ext cx="7848872" cy="5016758"/>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Nr. 42 Mitteilungen über Ausländerinnen und Ausländer</a:t>
            </a:r>
          </a:p>
          <a:p>
            <a:br>
              <a:rPr lang="de-DE" b="1"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 87 Absatz 2 und 4, § 88 Absatz 2 und 3 AufenthG, auch in Verbindung mit § 11 Absatz 1 und 7 </a:t>
            </a:r>
            <a:r>
              <a:rPr lang="de-DE" sz="1600" dirty="0" err="1">
                <a:latin typeface="Arial" panose="020B0604020202020204" pitchFamily="34" charset="0"/>
                <a:cs typeface="Arial" panose="020B0604020202020204" pitchFamily="34" charset="0"/>
              </a:rPr>
              <a:t>FreizügG</a:t>
            </a:r>
            <a:r>
              <a:rPr lang="de-DE" sz="1600" dirty="0">
                <a:latin typeface="Arial" panose="020B0604020202020204" pitchFamily="34" charset="0"/>
                <a:cs typeface="Arial" panose="020B0604020202020204" pitchFamily="34" charset="0"/>
              </a:rPr>
              <a:t>/EU, § 74, auch in Verbindung mit § 79 </a:t>
            </a:r>
            <a:r>
              <a:rPr lang="de-DE" sz="1600" dirty="0" err="1">
                <a:latin typeface="Arial" panose="020B0604020202020204" pitchFamily="34" charset="0"/>
                <a:cs typeface="Arial" panose="020B0604020202020204" pitchFamily="34" charset="0"/>
              </a:rPr>
              <a:t>AufenthV</a:t>
            </a:r>
            <a:endParaRPr lang="de-DE" sz="1600" dirty="0">
              <a:latin typeface="Arial" panose="020B0604020202020204" pitchFamily="34" charset="0"/>
              <a:cs typeface="Arial" panose="020B0604020202020204" pitchFamily="34" charset="0"/>
            </a:endParaRPr>
          </a:p>
          <a:p>
            <a:endParaRPr lang="de-DE" b="1" dirty="0">
              <a:latin typeface="Arial" panose="020B0604020202020204" pitchFamily="34" charset="0"/>
              <a:cs typeface="Arial" panose="020B0604020202020204" pitchFamily="34" charset="0"/>
            </a:endParaRPr>
          </a:p>
          <a:p>
            <a:pPr marL="360363" indent="-360363">
              <a:buAutoNum type="arabicParenBoth"/>
            </a:pPr>
            <a:r>
              <a:rPr lang="de-DE" dirty="0">
                <a:latin typeface="Arial" panose="020B0604020202020204" pitchFamily="34" charset="0"/>
                <a:cs typeface="Arial" panose="020B0604020202020204" pitchFamily="34" charset="0"/>
              </a:rPr>
              <a:t>In Strafsachen gegen Ausländerinnen und Ausländer (§ 2 Absatz 1 AufenthG) sind unverzüglich mitzuteilen </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a:p>
            <a:pPr marL="360363" indent="-360363"/>
            <a:r>
              <a:rPr lang="de-DE" dirty="0">
                <a:latin typeface="Arial" panose="020B0604020202020204" pitchFamily="34" charset="0"/>
                <a:cs typeface="Arial" panose="020B0604020202020204" pitchFamily="34" charset="0"/>
              </a:rPr>
              <a:t>	1.  die Einleitung des Verfahrens unter Angabe der gesetzlichen Vorschriften,</a:t>
            </a:r>
          </a:p>
          <a:p>
            <a:pPr marL="360363" indent="-360363"/>
            <a:r>
              <a:rPr lang="de-DE" dirty="0">
                <a:latin typeface="Arial" panose="020B0604020202020204" pitchFamily="34" charset="0"/>
                <a:cs typeface="Arial" panose="020B0604020202020204" pitchFamily="34" charset="0"/>
              </a:rPr>
              <a:t>	2.  der Erlass und die Aufhebung eines Haftbefehls, solange dies nicht den 	Untersuchungszweck gefährdet,</a:t>
            </a:r>
          </a:p>
          <a:p>
            <a:pPr marL="360363" indent="-360363"/>
            <a:r>
              <a:rPr lang="de-DE" dirty="0">
                <a:latin typeface="Arial" panose="020B0604020202020204" pitchFamily="34" charset="0"/>
                <a:cs typeface="Arial" panose="020B0604020202020204" pitchFamily="34" charset="0"/>
              </a:rPr>
              <a:t>	3.  die Erhebung der öffentlichen Klage,</a:t>
            </a:r>
          </a:p>
          <a:p>
            <a:pPr marL="360363" indent="-360363"/>
            <a:r>
              <a:rPr lang="de-DE" dirty="0">
                <a:latin typeface="Arial" panose="020B0604020202020204" pitchFamily="34" charset="0"/>
                <a:cs typeface="Arial" panose="020B0604020202020204" pitchFamily="34" charset="0"/>
              </a:rPr>
              <a:t>	4.  der Ausgang des Verfahrens,</a:t>
            </a:r>
          </a:p>
          <a:p>
            <a:pPr marL="360363" indent="-360363"/>
            <a:r>
              <a:rPr lang="de-DE" dirty="0">
                <a:latin typeface="Arial" panose="020B0604020202020204" pitchFamily="34" charset="0"/>
                <a:cs typeface="Arial" panose="020B0604020202020204" pitchFamily="34" charset="0"/>
              </a:rPr>
              <a:t>	5.  der Widerruf einer Strafaussetzung zur Bewährung,</a:t>
            </a:r>
          </a:p>
          <a:p>
            <a:pPr marL="360363" indent="-360363"/>
            <a:r>
              <a:rPr lang="de-DE" dirty="0">
                <a:latin typeface="Arial" panose="020B0604020202020204" pitchFamily="34" charset="0"/>
                <a:cs typeface="Arial" panose="020B0604020202020204" pitchFamily="34" charset="0"/>
              </a:rPr>
              <a:t>	6.  der Widerruf der Zurückstellung der Strafvollstreckung.</a:t>
            </a:r>
          </a:p>
          <a:p>
            <a:pPr marL="360363" indent="-360363"/>
            <a:endParaRPr lang="de-DE" dirty="0">
              <a:latin typeface="Arial" panose="020B0604020202020204" pitchFamily="34" charset="0"/>
              <a:cs typeface="Arial" panose="020B0604020202020204" pitchFamily="34" charset="0"/>
            </a:endParaRPr>
          </a:p>
          <a:p>
            <a:pPr marL="360363" indent="-360363"/>
            <a:r>
              <a:rPr lang="de-DE" dirty="0">
                <a:latin typeface="Arial" panose="020B0604020202020204" pitchFamily="34" charset="0"/>
                <a:cs typeface="Arial" panose="020B0604020202020204" pitchFamily="34" charset="0"/>
              </a:rPr>
              <a:t>(2)   …..</a:t>
            </a:r>
          </a:p>
        </p:txBody>
      </p:sp>
    </p:spTree>
    <p:extLst>
      <p:ext uri="{BB962C8B-B14F-4D97-AF65-F5344CB8AC3E}">
        <p14:creationId xmlns:p14="http://schemas.microsoft.com/office/powerpoint/2010/main" val="283099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64EC732-FD37-CF5C-33C8-A5E28CCEE152}"/>
              </a:ext>
            </a:extLst>
          </p:cNvPr>
          <p:cNvSpPr>
            <a:spLocks noGrp="1"/>
          </p:cNvSpPr>
          <p:nvPr>
            <p:ph idx="1"/>
          </p:nvPr>
        </p:nvSpPr>
        <p:spPr>
          <a:xfrm>
            <a:off x="899592" y="1628800"/>
            <a:ext cx="7886700" cy="4351338"/>
          </a:xfrm>
        </p:spPr>
        <p:txBody>
          <a:bodyPr>
            <a:normAutofit/>
          </a:bodyPr>
          <a:lstStyle/>
          <a:p>
            <a:pPr marL="0" indent="0">
              <a:buNone/>
            </a:pPr>
            <a:r>
              <a:rPr lang="de-DE" sz="2000" b="1" dirty="0"/>
              <a:t>Führungsaufsicht</a:t>
            </a:r>
            <a:r>
              <a:rPr lang="de-DE" sz="2000" dirty="0"/>
              <a:t> (§§ 68, 68a StGB) bedeutet:</a:t>
            </a:r>
          </a:p>
          <a:p>
            <a:r>
              <a:rPr lang="de-DE" sz="2000" dirty="0"/>
              <a:t>D. Verurteilte untersteht einer Aufsichtsstelle </a:t>
            </a:r>
          </a:p>
          <a:p>
            <a:r>
              <a:rPr lang="de-DE" sz="2000" dirty="0"/>
              <a:t>Ein/e Bewährungshelfer/in wird bestellt</a:t>
            </a:r>
          </a:p>
          <a:p>
            <a:r>
              <a:rPr lang="de-DE" sz="2000" dirty="0"/>
              <a:t>Das Verhalten der Person und die Einhaltung der erteilten Weisungen wird überwacht</a:t>
            </a:r>
          </a:p>
          <a:p>
            <a:r>
              <a:rPr lang="de-DE" sz="2000" dirty="0"/>
              <a:t>Verstöße gegen Weisungen können mit Geld- oder Freiheitsstrafe bis zu drei Jahren bestraft werden, § 145a StGB</a:t>
            </a:r>
          </a:p>
          <a:p>
            <a:endParaRPr lang="de-DE" sz="2000" dirty="0"/>
          </a:p>
          <a:p>
            <a:endParaRPr lang="de-DE" sz="2000" dirty="0"/>
          </a:p>
        </p:txBody>
      </p:sp>
      <p:sp>
        <p:nvSpPr>
          <p:cNvPr id="4" name="Foliennummernplatzhalter 3">
            <a:extLst>
              <a:ext uri="{FF2B5EF4-FFF2-40B4-BE49-F238E27FC236}">
                <a16:creationId xmlns:a16="http://schemas.microsoft.com/office/drawing/2014/main" id="{8E5D5758-CDFD-015E-F262-B53CA95F11C3}"/>
              </a:ext>
            </a:extLst>
          </p:cNvPr>
          <p:cNvSpPr>
            <a:spLocks noGrp="1"/>
          </p:cNvSpPr>
          <p:nvPr>
            <p:ph type="sldNum" sz="quarter" idx="12"/>
          </p:nvPr>
        </p:nvSpPr>
        <p:spPr/>
        <p:txBody>
          <a:bodyPr/>
          <a:lstStyle/>
          <a:p>
            <a:fld id="{20730961-A792-448F-8853-147BFAC65948}" type="slidenum">
              <a:rPr lang="de-DE" smtClean="0"/>
              <a:t>5</a:t>
            </a:fld>
            <a:endParaRPr lang="de-DE"/>
          </a:p>
        </p:txBody>
      </p:sp>
      <p:sp>
        <p:nvSpPr>
          <p:cNvPr id="2" name="Textfeld 1">
            <a:extLst>
              <a:ext uri="{FF2B5EF4-FFF2-40B4-BE49-F238E27FC236}">
                <a16:creationId xmlns:a16="http://schemas.microsoft.com/office/drawing/2014/main" id="{4C8E04CA-A779-E18A-E1F0-9E66E9A23347}"/>
              </a:ext>
            </a:extLst>
          </p:cNvPr>
          <p:cNvSpPr txBox="1"/>
          <p:nvPr/>
        </p:nvSpPr>
        <p:spPr>
          <a:xfrm>
            <a:off x="899592" y="332656"/>
            <a:ext cx="1056700" cy="369332"/>
          </a:xfrm>
          <a:prstGeom prst="rect">
            <a:avLst/>
          </a:prstGeom>
          <a:noFill/>
        </p:spPr>
        <p:txBody>
          <a:bodyPr wrap="none" rtlCol="0">
            <a:spAutoFit/>
          </a:bodyPr>
          <a:lstStyle/>
          <a:p>
            <a:r>
              <a:rPr lang="de-DE" b="1" dirty="0">
                <a:solidFill>
                  <a:schemeClr val="accent5">
                    <a:lumMod val="75000"/>
                  </a:schemeClr>
                </a:solidFill>
                <a:latin typeface="Arial" panose="020B0604020202020204" pitchFamily="34" charset="0"/>
              </a:rPr>
              <a:t>Begriffe</a:t>
            </a:r>
          </a:p>
        </p:txBody>
      </p:sp>
    </p:spTree>
    <p:extLst>
      <p:ext uri="{BB962C8B-B14F-4D97-AF65-F5344CB8AC3E}">
        <p14:creationId xmlns:p14="http://schemas.microsoft.com/office/powerpoint/2010/main" val="1922115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D1FB871-07FE-7DAE-568E-14AF33BA5189}"/>
              </a:ext>
            </a:extLst>
          </p:cNvPr>
          <p:cNvSpPr>
            <a:spLocks noGrp="1"/>
          </p:cNvSpPr>
          <p:nvPr>
            <p:ph type="sldNum" sz="quarter" idx="12"/>
          </p:nvPr>
        </p:nvSpPr>
        <p:spPr/>
        <p:txBody>
          <a:bodyPr/>
          <a:lstStyle/>
          <a:p>
            <a:fld id="{20730961-A792-448F-8853-147BFAC65948}" type="slidenum">
              <a:rPr lang="de-DE" smtClean="0"/>
              <a:t>50</a:t>
            </a:fld>
            <a:endParaRPr lang="de-DE"/>
          </a:p>
        </p:txBody>
      </p:sp>
      <p:sp>
        <p:nvSpPr>
          <p:cNvPr id="4" name="Textfeld 3">
            <a:extLst>
              <a:ext uri="{FF2B5EF4-FFF2-40B4-BE49-F238E27FC236}">
                <a16:creationId xmlns:a16="http://schemas.microsoft.com/office/drawing/2014/main" id="{60935941-1712-E83D-FE9F-764F7B5CFB92}"/>
              </a:ext>
            </a:extLst>
          </p:cNvPr>
          <p:cNvSpPr txBox="1"/>
          <p:nvPr/>
        </p:nvSpPr>
        <p:spPr>
          <a:xfrm>
            <a:off x="563010" y="153648"/>
            <a:ext cx="8294255" cy="6401753"/>
          </a:xfrm>
          <a:prstGeom prst="rect">
            <a:avLst/>
          </a:prstGeom>
          <a:noFill/>
        </p:spPr>
        <p:txBody>
          <a:bodyPr wrap="square">
            <a:spAutoFit/>
          </a:bodyPr>
          <a:lstStyle/>
          <a:p>
            <a:pPr>
              <a:spcAft>
                <a:spcPts val="600"/>
              </a:spcAft>
              <a:buNone/>
            </a:pPr>
            <a:r>
              <a:rPr lang="de-DE" sz="1400" b="1" kern="100" dirty="0">
                <a:effectLst/>
                <a:latin typeface="Arial" panose="020B0604020202020204" pitchFamily="34" charset="0"/>
                <a:ea typeface="Aptos" panose="020B0004020202020204" pitchFamily="34" charset="0"/>
              </a:rPr>
              <a:t>Nr. 27 Strafsachen gegen an Schulen, Hochschulen, Kinderheimen, Kindertagesstätten und vergleichbaren Einrichtungen tätige Personen</a:t>
            </a:r>
            <a:r>
              <a:rPr lang="de-DE" sz="1400" b="1" kern="100" dirty="0">
                <a:latin typeface="Arial" panose="020B0604020202020204" pitchFamily="34" charset="0"/>
                <a:ea typeface="Aptos" panose="020B0004020202020204" pitchFamily="34" charset="0"/>
              </a:rPr>
              <a:t>       </a:t>
            </a:r>
            <a:r>
              <a:rPr lang="de-DE" sz="1000" kern="100" dirty="0">
                <a:effectLst/>
                <a:latin typeface="Arial" panose="020B0604020202020204" pitchFamily="34" charset="0"/>
                <a:ea typeface="Aptos" panose="020B0004020202020204" pitchFamily="34" charset="0"/>
              </a:rPr>
              <a:t>§ 13 Absatz 2, § 14 Absatz 1 Nummer 5, Absatz 2 EGGVG</a:t>
            </a:r>
          </a:p>
          <a:p>
            <a:pPr>
              <a:spcAft>
                <a:spcPts val="600"/>
              </a:spcAft>
              <a:buNone/>
            </a:pPr>
            <a:r>
              <a:rPr lang="de-DE" sz="1600" kern="100" dirty="0">
                <a:effectLst/>
                <a:latin typeface="Arial" panose="020B0604020202020204" pitchFamily="34" charset="0"/>
                <a:ea typeface="Aptos" panose="020B0004020202020204" pitchFamily="34" charset="0"/>
              </a:rPr>
              <a:t>(1) In Strafsachen gegen</a:t>
            </a:r>
          </a:p>
          <a:p>
            <a:pPr marL="540385" indent="-269875">
              <a:spcAft>
                <a:spcPts val="600"/>
              </a:spcAft>
              <a:buNone/>
            </a:pPr>
            <a:r>
              <a:rPr lang="de-DE" sz="1600" kern="100" dirty="0">
                <a:effectLst/>
                <a:latin typeface="Arial" panose="020B0604020202020204" pitchFamily="34" charset="0"/>
                <a:ea typeface="Aptos" panose="020B0004020202020204" pitchFamily="34" charset="0"/>
              </a:rPr>
              <a:t>1.    Hochschullehrerinnen und Hochschullehrer, Honorarprofessorinnen und Honorarprofessoren, außerplanmäßige Professorinnen und außerplanmäßige Professoren, Gastprofessorinnen und Gastprofessoren, Privatdozentinnen und Privatdozenten, Gastdozentinnen und Gastdozenten, Lehrbeauftragte an Hochschulen und Berufsakademien,</a:t>
            </a:r>
          </a:p>
          <a:p>
            <a:pPr marL="540385" indent="-269875">
              <a:spcAft>
                <a:spcPts val="600"/>
              </a:spcAft>
              <a:buNone/>
            </a:pPr>
            <a:r>
              <a:rPr lang="de-DE" sz="1600" kern="100" dirty="0">
                <a:effectLst/>
                <a:latin typeface="Arial" panose="020B0604020202020204" pitchFamily="34" charset="0"/>
                <a:ea typeface="Aptos" panose="020B0004020202020204" pitchFamily="34" charset="0"/>
              </a:rPr>
              <a:t>2.    Schulleiterinnen und Schulleiter, Lehrerinnen und Lehrer und andere Personen, die an Schulen und sonstigen vergleichbaren Ausbildungsstätten tätig sind,</a:t>
            </a:r>
          </a:p>
          <a:p>
            <a:pPr marL="540385" indent="-269875">
              <a:spcAft>
                <a:spcPts val="600"/>
              </a:spcAft>
              <a:buNone/>
            </a:pPr>
            <a:r>
              <a:rPr lang="de-DE" sz="1600" kern="100" dirty="0">
                <a:effectLst/>
                <a:latin typeface="Arial" panose="020B0604020202020204" pitchFamily="34" charset="0"/>
                <a:ea typeface="Aptos" panose="020B0004020202020204" pitchFamily="34" charset="0"/>
              </a:rPr>
              <a:t>3.    Leiterinnen und Leiter, Erzieherinnen und Erzieher und andere Personen, die in Einrichtungen und Diensten der Kinder- und Jugendhilfe, insbesondere Kinderheimen, Kindertagesstätten, Kindergärten oder ähnlichen Einrichtungen tätig sind,</a:t>
            </a:r>
          </a:p>
          <a:p>
            <a:pPr marL="270510">
              <a:spcAft>
                <a:spcPts val="600"/>
              </a:spcAft>
              <a:buNone/>
            </a:pPr>
            <a:r>
              <a:rPr lang="de-DE" sz="1600" kern="100" dirty="0">
                <a:effectLst/>
                <a:latin typeface="Arial" panose="020B0604020202020204" pitchFamily="34" charset="0"/>
                <a:ea typeface="Aptos" panose="020B0004020202020204" pitchFamily="34" charset="0"/>
              </a:rPr>
              <a:t>gilt Nummer 16 Absatz 1 bis 3 entsprechend, wenn sie entweder an staatlich anerkannten Hochschulen, an Berufsakademien oder an Schulen in freier Trägerschaft oder in einer privaten Einrichtung der in Ziffer 3 genannten Art oder – ohne in einem Arbeitnehmer- oder Beamtenverhältnis zu stehen – an staatlichen Hochschulen oder öffentlichen Schulen oder in einer der in Ziffer 3 genannten öffentlichen Einrichtungen tätig sind.</a:t>
            </a:r>
          </a:p>
          <a:p>
            <a:pPr marL="270510" indent="-270510">
              <a:spcAft>
                <a:spcPts val="600"/>
              </a:spcAft>
              <a:buNone/>
            </a:pPr>
            <a:r>
              <a:rPr lang="de-DE" sz="1600" kern="100" dirty="0">
                <a:effectLst/>
                <a:latin typeface="Arial" panose="020B0604020202020204" pitchFamily="34" charset="0"/>
                <a:ea typeface="Aptos" panose="020B0004020202020204" pitchFamily="34" charset="0"/>
              </a:rPr>
              <a:t>(2) 	Die Mitteilungen sind unter Nennung der Beschäftigungsstelle an die zuständige Aufsichtsbehörde und gegebenenfalls an die zuständige Stelle, die die Berufsberechtigung erteilt hat oder für die Anerkennung der Berufsberechtigung zuständig ist, zu richten und als „Vertrauliche Personalsache“ zu kennzeichnen.</a:t>
            </a:r>
          </a:p>
        </p:txBody>
      </p:sp>
    </p:spTree>
    <p:extLst>
      <p:ext uri="{BB962C8B-B14F-4D97-AF65-F5344CB8AC3E}">
        <p14:creationId xmlns:p14="http://schemas.microsoft.com/office/powerpoint/2010/main" val="786288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F1E7D6-749A-1FB4-13EA-06CCDDF96D79}"/>
              </a:ext>
            </a:extLst>
          </p:cNvPr>
          <p:cNvSpPr>
            <a:spLocks noGrp="1"/>
          </p:cNvSpPr>
          <p:nvPr>
            <p:ph type="sldNum" sz="quarter" idx="12"/>
          </p:nvPr>
        </p:nvSpPr>
        <p:spPr/>
        <p:txBody>
          <a:bodyPr/>
          <a:lstStyle/>
          <a:p>
            <a:fld id="{20730961-A792-448F-8853-147BFAC65948}" type="slidenum">
              <a:rPr lang="de-DE" smtClean="0"/>
              <a:t>51</a:t>
            </a:fld>
            <a:endParaRPr lang="de-DE"/>
          </a:p>
        </p:txBody>
      </p:sp>
      <p:sp>
        <p:nvSpPr>
          <p:cNvPr id="3" name="Textfeld 2">
            <a:extLst>
              <a:ext uri="{FF2B5EF4-FFF2-40B4-BE49-F238E27FC236}">
                <a16:creationId xmlns:a16="http://schemas.microsoft.com/office/drawing/2014/main" id="{62925725-5CFD-BAC4-85B9-0DC520E08173}"/>
              </a:ext>
            </a:extLst>
          </p:cNvPr>
          <p:cNvSpPr txBox="1"/>
          <p:nvPr/>
        </p:nvSpPr>
        <p:spPr>
          <a:xfrm>
            <a:off x="715817" y="1029968"/>
            <a:ext cx="7777019" cy="4585871"/>
          </a:xfrm>
          <a:prstGeom prst="rect">
            <a:avLst/>
          </a:prstGeom>
          <a:noFill/>
        </p:spPr>
        <p:txBody>
          <a:bodyPr wrap="square">
            <a:spAutoFit/>
          </a:bodyPr>
          <a:lstStyle/>
          <a:p>
            <a:pPr>
              <a:spcAft>
                <a:spcPts val="600"/>
              </a:spcAft>
              <a:buNone/>
            </a:pPr>
            <a:r>
              <a:rPr lang="de-DE" sz="1400" b="1" kern="100" dirty="0">
                <a:effectLst/>
                <a:latin typeface="Arial" panose="020B0604020202020204" pitchFamily="34" charset="0"/>
                <a:ea typeface="Aptos" panose="020B0004020202020204" pitchFamily="34" charset="0"/>
              </a:rPr>
              <a:t>Nr. 16 Strafsachen gegen Personen in einem Arbeitnehmer- oder sonstigen Beschäftigungsverhältnis im öffentlichen Dienst </a:t>
            </a:r>
            <a:r>
              <a:rPr lang="de-DE" sz="1000" kern="100" dirty="0">
                <a:effectLst/>
                <a:latin typeface="Arial" panose="020B0604020202020204" pitchFamily="34" charset="0"/>
                <a:ea typeface="Aptos" panose="020B0004020202020204" pitchFamily="34" charset="0"/>
              </a:rPr>
              <a:t>§ 13 Absatz 2, § 14 Absatz 1 Nummer 5, Absatz 2 EGGVG</a:t>
            </a:r>
          </a:p>
          <a:p>
            <a:pPr>
              <a:spcAft>
                <a:spcPts val="600"/>
              </a:spcAft>
              <a:buNone/>
            </a:pPr>
            <a:r>
              <a:rPr lang="de-DE" sz="1400" kern="100" dirty="0">
                <a:effectLst/>
                <a:latin typeface="Arial" panose="020B0604020202020204" pitchFamily="34" charset="0"/>
                <a:ea typeface="Aptos" panose="020B0004020202020204" pitchFamily="34" charset="0"/>
              </a:rPr>
              <a:t> </a:t>
            </a:r>
          </a:p>
          <a:p>
            <a:pPr marL="270510" indent="-270510">
              <a:spcAft>
                <a:spcPts val="600"/>
              </a:spcAft>
              <a:buNone/>
            </a:pPr>
            <a:r>
              <a:rPr lang="de-DE" sz="1400" kern="100" dirty="0">
                <a:effectLst/>
                <a:latin typeface="Arial" panose="020B0604020202020204" pitchFamily="34" charset="0"/>
                <a:ea typeface="Aptos" panose="020B0004020202020204" pitchFamily="34" charset="0"/>
              </a:rPr>
              <a:t>(1) 	In Strafsachen gegen Personen, die in einem privatrechtlichen Arbeitnehmer- oder Ausbildungsverhältnis zum Bund, einem Land, einer Gemeinde, einem Gemeindeverband oder einer anderen Körperschaft, Anstalt oder Stiftung des öffentlichen Rechts stehen, sind, soweit es um den Vorwurf eines </a:t>
            </a:r>
            <a:r>
              <a:rPr lang="de-DE" sz="1400" kern="100" dirty="0">
                <a:solidFill>
                  <a:srgbClr val="0070C0"/>
                </a:solidFill>
                <a:effectLst/>
                <a:latin typeface="Arial" panose="020B0604020202020204" pitchFamily="34" charset="0"/>
                <a:ea typeface="Aptos" panose="020B0004020202020204" pitchFamily="34" charset="0"/>
              </a:rPr>
              <a:t>Verbrechens</a:t>
            </a:r>
            <a:r>
              <a:rPr lang="de-DE" sz="1400" kern="100" dirty="0">
                <a:effectLst/>
                <a:latin typeface="Arial" panose="020B0604020202020204" pitchFamily="34" charset="0"/>
                <a:ea typeface="Aptos" panose="020B0004020202020204" pitchFamily="34" charset="0"/>
              </a:rPr>
              <a:t> geht, mitzuteilen</a:t>
            </a:r>
          </a:p>
          <a:p>
            <a:pPr marL="540385" indent="-269875">
              <a:spcAft>
                <a:spcPts val="600"/>
              </a:spcAft>
              <a:buNone/>
            </a:pPr>
            <a:r>
              <a:rPr lang="de-DE" sz="1400" kern="100" dirty="0">
                <a:effectLst/>
                <a:latin typeface="Arial" panose="020B0604020202020204" pitchFamily="34" charset="0"/>
                <a:ea typeface="Aptos" panose="020B0004020202020204" pitchFamily="34" charset="0"/>
              </a:rPr>
              <a:t>1. der Erlass und der Vollzug eines Haft- oder Unterbringungsbefehls,</a:t>
            </a:r>
          </a:p>
          <a:p>
            <a:pPr marL="540385" indent="-269875">
              <a:spcAft>
                <a:spcPts val="600"/>
              </a:spcAft>
              <a:buNone/>
            </a:pPr>
            <a:r>
              <a:rPr lang="de-DE" sz="1400" kern="100" dirty="0">
                <a:effectLst/>
                <a:latin typeface="Arial" panose="020B0604020202020204" pitchFamily="34" charset="0"/>
                <a:ea typeface="Aptos" panose="020B0004020202020204" pitchFamily="34" charset="0"/>
              </a:rPr>
              <a:t>2. die Erhebung der öffentlichen Klage,</a:t>
            </a:r>
          </a:p>
          <a:p>
            <a:pPr marL="540385" indent="-269875">
              <a:spcAft>
                <a:spcPts val="600"/>
              </a:spcAft>
              <a:buNone/>
            </a:pPr>
            <a:r>
              <a:rPr lang="de-DE" sz="1400" kern="100" dirty="0">
                <a:effectLst/>
                <a:latin typeface="Arial" panose="020B0604020202020204" pitchFamily="34" charset="0"/>
                <a:ea typeface="Aptos" panose="020B0004020202020204" pitchFamily="34" charset="0"/>
              </a:rPr>
              <a:t>3. die Urteile,</a:t>
            </a:r>
          </a:p>
          <a:p>
            <a:pPr marL="540385" indent="-269875">
              <a:spcAft>
                <a:spcPts val="600"/>
              </a:spcAft>
              <a:buNone/>
            </a:pPr>
            <a:r>
              <a:rPr lang="de-DE" sz="1400" kern="100" dirty="0">
                <a:effectLst/>
                <a:latin typeface="Arial" panose="020B0604020202020204" pitchFamily="34" charset="0"/>
                <a:ea typeface="Aptos" panose="020B0004020202020204" pitchFamily="34" charset="0"/>
              </a:rPr>
              <a:t>4. der Ausgang des Verfahrens, wenn eine Mitteilung nach den Ziffern 1 bis 3 zu machen war.</a:t>
            </a:r>
          </a:p>
          <a:p>
            <a:pPr marL="270510" indent="-270510">
              <a:spcAft>
                <a:spcPts val="600"/>
              </a:spcAft>
              <a:buNone/>
            </a:pPr>
            <a:r>
              <a:rPr lang="de-DE" sz="1400" kern="100" dirty="0">
                <a:effectLst/>
                <a:latin typeface="Arial" panose="020B0604020202020204" pitchFamily="34" charset="0"/>
                <a:ea typeface="Aptos" panose="020B0004020202020204" pitchFamily="34" charset="0"/>
              </a:rPr>
              <a:t>(2) 	Entsprechend ist in Strafsachen wegen eines Vergehens zu verfahren, wenn der Tatvorwurf auf eine Verletzung von Pflichten schließen lässt, die bei der Ausübung des Dienstes bzw. des Berufs zu beachten sind, oder er in anderer Weise geeignet ist, Zweifel an der Eignung, Zuverlässigkeit oder Befähigung zur Ausübung der dienstlichen bzw. beruflichen Tätigkeit im Allgemeinen oder auch nur in bestimmten Umfeldern oder Einsatzorten hervorzurufen.</a:t>
            </a:r>
          </a:p>
          <a:p>
            <a:pPr>
              <a:spcAft>
                <a:spcPts val="600"/>
              </a:spcAft>
              <a:buNone/>
            </a:pPr>
            <a:r>
              <a:rPr lang="de-DE" sz="1400" kern="100" dirty="0">
                <a:effectLst/>
                <a:latin typeface="Arial" panose="020B0604020202020204" pitchFamily="34" charset="0"/>
                <a:ea typeface="Aptos" panose="020B0004020202020204" pitchFamily="34" charset="0"/>
              </a:rPr>
              <a:t>(3) ….</a:t>
            </a:r>
          </a:p>
        </p:txBody>
      </p:sp>
    </p:spTree>
    <p:extLst>
      <p:ext uri="{BB962C8B-B14F-4D97-AF65-F5344CB8AC3E}">
        <p14:creationId xmlns:p14="http://schemas.microsoft.com/office/powerpoint/2010/main" val="1384520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52</a:t>
            </a:fld>
            <a:endParaRPr lang="de-DE"/>
          </a:p>
        </p:txBody>
      </p:sp>
      <p:sp>
        <p:nvSpPr>
          <p:cNvPr id="3" name="Textfeld 2">
            <a:extLst>
              <a:ext uri="{FF2B5EF4-FFF2-40B4-BE49-F238E27FC236}">
                <a16:creationId xmlns:a16="http://schemas.microsoft.com/office/drawing/2014/main" id="{96685590-BB36-273F-9F5F-4EE9C560FC5F}"/>
              </a:ext>
            </a:extLst>
          </p:cNvPr>
          <p:cNvSpPr txBox="1"/>
          <p:nvPr/>
        </p:nvSpPr>
        <p:spPr>
          <a:xfrm>
            <a:off x="865847" y="1123047"/>
            <a:ext cx="7533685" cy="4062651"/>
          </a:xfrm>
          <a:prstGeom prst="rect">
            <a:avLst/>
          </a:prstGeom>
          <a:noFill/>
        </p:spPr>
        <p:txBody>
          <a:bodyPr wrap="square" rtlCol="0">
            <a:spAutoFit/>
          </a:bodyPr>
          <a:lstStyle/>
          <a:p>
            <a:r>
              <a:rPr lang="de-DE" sz="2400" b="1" baseline="0" dirty="0">
                <a:latin typeface="Arial" panose="020B0604020202020204" pitchFamily="34" charset="0"/>
                <a:cs typeface="Arial" panose="020B0604020202020204" pitchFamily="34" charset="0"/>
              </a:rPr>
              <a:t>Führungszeugnis</a:t>
            </a:r>
          </a:p>
          <a:p>
            <a:endParaRPr lang="de-DE" sz="180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Das ist ein Auszug aus den Eintragungen (vor allem Verurteilungen zu Strafe) im </a:t>
            </a:r>
            <a:r>
              <a:rPr lang="de-DE" sz="1800" b="1" baseline="0" dirty="0">
                <a:latin typeface="Arial" panose="020B0604020202020204" pitchFamily="34" charset="0"/>
                <a:cs typeface="Arial" panose="020B0604020202020204" pitchFamily="34" charset="0"/>
              </a:rPr>
              <a:t>Bundeszentralregister</a:t>
            </a:r>
            <a:r>
              <a:rPr lang="de-DE" sz="1800" b="0" baseline="0" dirty="0">
                <a:latin typeface="Arial" panose="020B0604020202020204" pitchFamily="34" charset="0"/>
                <a:cs typeface="Arial" panose="020B0604020202020204" pitchFamily="34" charset="0"/>
              </a:rPr>
              <a:t>. </a:t>
            </a:r>
          </a:p>
          <a:p>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Das </a:t>
            </a:r>
            <a:r>
              <a:rPr lang="de-DE" sz="1800" b="1" baseline="0" dirty="0">
                <a:latin typeface="Arial" panose="020B0604020202020204" pitchFamily="34" charset="0"/>
                <a:cs typeface="Arial" panose="020B0604020202020204" pitchFamily="34" charset="0"/>
              </a:rPr>
              <a:t>Führungszeugnis</a:t>
            </a:r>
            <a:r>
              <a:rPr lang="de-DE" sz="1800" b="0" baseline="0" dirty="0">
                <a:latin typeface="Arial" panose="020B0604020202020204" pitchFamily="34" charset="0"/>
                <a:cs typeface="Arial" panose="020B0604020202020204" pitchFamily="34" charset="0"/>
              </a:rPr>
              <a:t> kann jede(r) nur für sich beantragen. Typischerweise benötigt man es, wenn man sich um einen Ausbildungs- oder Arbeitsplatz bewerben will.</a:t>
            </a:r>
          </a:p>
          <a:p>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Im </a:t>
            </a:r>
            <a:r>
              <a:rPr lang="de-DE" sz="1800" b="1" baseline="0" dirty="0">
                <a:latin typeface="Arial" panose="020B0604020202020204" pitchFamily="34" charset="0"/>
                <a:cs typeface="Arial" panose="020B0604020202020204" pitchFamily="34" charset="0"/>
              </a:rPr>
              <a:t>Erziehungsregister</a:t>
            </a:r>
            <a:r>
              <a:rPr lang="de-DE" sz="1800" b="0" baseline="0" dirty="0">
                <a:latin typeface="Arial" panose="020B0604020202020204" pitchFamily="34" charset="0"/>
                <a:cs typeface="Arial" panose="020B0604020202020204" pitchFamily="34" charset="0"/>
              </a:rPr>
              <a:t> werden darüber hinaus Entscheidungen der Jugendgerichte und der Staatsanwaltschaften nach Jugendstrafrecht eingetragen. Die Entscheidungen, die </a:t>
            </a:r>
            <a:r>
              <a:rPr lang="de-DE" sz="1800" b="0" u="sng" baseline="0" dirty="0">
                <a:latin typeface="Arial" panose="020B0604020202020204" pitchFamily="34" charset="0"/>
                <a:cs typeface="Arial" panose="020B0604020202020204" pitchFamily="34" charset="0"/>
              </a:rPr>
              <a:t>nur</a:t>
            </a:r>
            <a:r>
              <a:rPr lang="de-DE" sz="1800" b="0" baseline="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Erziehungsregister und nicht auch im Zentralregister stehen, </a:t>
            </a:r>
            <a:r>
              <a:rPr lang="de-DE" sz="1800" b="0" baseline="0" dirty="0">
                <a:latin typeface="Arial" panose="020B0604020202020204" pitchFamily="34" charset="0"/>
                <a:cs typeface="Arial" panose="020B0604020202020204" pitchFamily="34" charset="0"/>
              </a:rPr>
              <a:t>tauchen nie im Führungszeugnis auf.</a:t>
            </a:r>
          </a:p>
          <a:p>
            <a:endParaRPr lang="de-DE" sz="18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814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188A5F6-110C-5701-0D59-01816C00B7A1}"/>
              </a:ext>
            </a:extLst>
          </p:cNvPr>
          <p:cNvSpPr>
            <a:spLocks noGrp="1"/>
          </p:cNvSpPr>
          <p:nvPr>
            <p:ph idx="1"/>
          </p:nvPr>
        </p:nvSpPr>
        <p:spPr>
          <a:xfrm>
            <a:off x="661037" y="1700119"/>
            <a:ext cx="8389516" cy="4351338"/>
          </a:xfrm>
          <a:prstGeom prst="rect">
            <a:avLst/>
          </a:prstGeom>
        </p:spPr>
        <p:txBody>
          <a:bodyPr>
            <a:normAutofit/>
          </a:bodyPr>
          <a:lstStyle/>
          <a:p>
            <a:pPr>
              <a:lnSpc>
                <a:spcPct val="100000"/>
              </a:lnSpc>
              <a:spcAft>
                <a:spcPts val="600"/>
              </a:spcAft>
            </a:pPr>
            <a:r>
              <a:rPr lang="de-DE" sz="1800" b="1" dirty="0">
                <a:latin typeface="Arial" panose="020B0604020202020204" pitchFamily="34" charset="0"/>
                <a:cs typeface="Arial" panose="020B0604020202020204" pitchFamily="34" charset="0"/>
              </a:rPr>
              <a:t>(Bundes)</a:t>
            </a:r>
            <a:r>
              <a:rPr lang="de-DE" sz="1800" b="1" dirty="0" err="1">
                <a:latin typeface="Arial" panose="020B0604020202020204" pitchFamily="34" charset="0"/>
                <a:cs typeface="Arial" panose="020B0604020202020204" pitchFamily="34" charset="0"/>
              </a:rPr>
              <a:t>zentralregister</a:t>
            </a:r>
            <a:r>
              <a:rPr lang="de-DE" sz="1800" dirty="0">
                <a:latin typeface="Arial" panose="020B0604020202020204" pitchFamily="34" charset="0"/>
                <a:cs typeface="Arial" panose="020B0604020202020204" pitchFamily="34" charset="0"/>
              </a:rPr>
              <a:t>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Hier werden strafgerichtliche Verurteilungen (und anderes eingetragen)</a:t>
            </a:r>
          </a:p>
          <a:p>
            <a:pPr>
              <a:lnSpc>
                <a:spcPct val="100000"/>
              </a:lnSpc>
              <a:spcAft>
                <a:spcPts val="600"/>
              </a:spcAft>
            </a:pPr>
            <a:r>
              <a:rPr lang="de-DE" sz="1800" b="1" dirty="0">
                <a:latin typeface="Arial" panose="020B0604020202020204" pitchFamily="34" charset="0"/>
                <a:cs typeface="Arial" panose="020B0604020202020204" pitchFamily="34" charset="0"/>
              </a:rPr>
              <a:t>Erziehungsregister</a:t>
            </a:r>
            <a:r>
              <a:rPr lang="de-DE" sz="1800" dirty="0">
                <a:latin typeface="Arial" panose="020B0604020202020204" pitchFamily="34" charset="0"/>
                <a:cs typeface="Arial" panose="020B0604020202020204" pitchFamily="34" charset="0"/>
              </a:rPr>
              <a:t>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Der Teil des Bundeszentralregisters, der Entscheidungen nach Jugendstrafrecht enthält</a:t>
            </a:r>
          </a:p>
          <a:p>
            <a:pPr>
              <a:lnSpc>
                <a:spcPct val="100000"/>
              </a:lnSpc>
              <a:spcAft>
                <a:spcPts val="600"/>
              </a:spcAft>
            </a:pPr>
            <a:r>
              <a:rPr lang="de-DE" sz="1800" b="1" dirty="0">
                <a:latin typeface="Arial" panose="020B0604020202020204" pitchFamily="34" charset="0"/>
                <a:cs typeface="Arial" panose="020B0604020202020204" pitchFamily="34" charset="0"/>
              </a:rPr>
              <a:t>Führungszeugnis</a:t>
            </a:r>
            <a:r>
              <a:rPr lang="de-DE" sz="1800" dirty="0">
                <a:latin typeface="Arial" panose="020B0604020202020204" pitchFamily="34" charset="0"/>
                <a:cs typeface="Arial" panose="020B0604020202020204" pitchFamily="34" charset="0"/>
              </a:rPr>
              <a:t>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Der Auszug aus dem Bundeszentralregister, den jede(r) für sich erhalten kann</a:t>
            </a:r>
          </a:p>
        </p:txBody>
      </p:sp>
      <p:sp>
        <p:nvSpPr>
          <p:cNvPr id="4" name="Foliennummernplatzhalter 3">
            <a:extLst>
              <a:ext uri="{FF2B5EF4-FFF2-40B4-BE49-F238E27FC236}">
                <a16:creationId xmlns:a16="http://schemas.microsoft.com/office/drawing/2014/main" id="{1A3C212F-1425-30F7-9F0B-B2E9AAC5DBBD}"/>
              </a:ext>
            </a:extLst>
          </p:cNvPr>
          <p:cNvSpPr>
            <a:spLocks noGrp="1"/>
          </p:cNvSpPr>
          <p:nvPr>
            <p:ph type="sldNum" sz="quarter" idx="12"/>
          </p:nvPr>
        </p:nvSpPr>
        <p:spPr/>
        <p:txBody>
          <a:bodyPr/>
          <a:lstStyle/>
          <a:p>
            <a:fld id="{20730961-A792-448F-8853-147BFAC65948}" type="slidenum">
              <a:rPr lang="de-DE" smtClean="0"/>
              <a:t>53</a:t>
            </a:fld>
            <a:endParaRPr lang="de-DE"/>
          </a:p>
        </p:txBody>
      </p:sp>
    </p:spTree>
    <p:extLst>
      <p:ext uri="{BB962C8B-B14F-4D97-AF65-F5344CB8AC3E}">
        <p14:creationId xmlns:p14="http://schemas.microsoft.com/office/powerpoint/2010/main" val="32087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D793BCD-E382-BA8E-F4F8-11BD98A0086A}"/>
              </a:ext>
            </a:extLst>
          </p:cNvPr>
          <p:cNvSpPr>
            <a:spLocks noGrp="1"/>
          </p:cNvSpPr>
          <p:nvPr>
            <p:ph type="sldNum" sz="quarter" idx="12"/>
          </p:nvPr>
        </p:nvSpPr>
        <p:spPr/>
        <p:txBody>
          <a:bodyPr/>
          <a:lstStyle/>
          <a:p>
            <a:fld id="{20730961-A792-448F-8853-147BFAC65948}" type="slidenum">
              <a:rPr lang="de-DE" smtClean="0"/>
              <a:t>54</a:t>
            </a:fld>
            <a:endParaRPr lang="de-DE"/>
          </a:p>
        </p:txBody>
      </p:sp>
      <p:sp>
        <p:nvSpPr>
          <p:cNvPr id="5" name="Textfeld 4">
            <a:extLst>
              <a:ext uri="{FF2B5EF4-FFF2-40B4-BE49-F238E27FC236}">
                <a16:creationId xmlns:a16="http://schemas.microsoft.com/office/drawing/2014/main" id="{2A3644AC-3B3C-A0D7-D172-7C34D9A4FAC9}"/>
              </a:ext>
            </a:extLst>
          </p:cNvPr>
          <p:cNvSpPr txBox="1"/>
          <p:nvPr/>
        </p:nvSpPr>
        <p:spPr>
          <a:xfrm>
            <a:off x="2186261" y="1619579"/>
            <a:ext cx="6088163" cy="1754326"/>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 1      Bundeszentralregistergesetz (BZRG)</a:t>
            </a:r>
          </a:p>
          <a:p>
            <a:endParaRPr lang="de-DE" b="1" dirty="0">
              <a:latin typeface="Arial" panose="020B0604020202020204" pitchFamily="34" charset="0"/>
              <a:cs typeface="Arial" panose="020B0604020202020204" pitchFamily="34" charset="0"/>
            </a:endParaRPr>
          </a:p>
          <a:p>
            <a:pPr marL="342900" indent="-342900">
              <a:buAutoNum type="arabicParenBoth"/>
            </a:pPr>
            <a:r>
              <a:rPr lang="de-DE" dirty="0">
                <a:effectLst/>
                <a:latin typeface="Arial" panose="020B0604020202020204" pitchFamily="34" charset="0"/>
                <a:cs typeface="Arial" panose="020B0604020202020204" pitchFamily="34" charset="0"/>
              </a:rPr>
              <a:t>Für den Geltungsbereich dieses Gesetzes führt das Bundesamt für Justiz ein </a:t>
            </a:r>
            <a:r>
              <a:rPr lang="de-DE" dirty="0">
                <a:solidFill>
                  <a:srgbClr val="1825CC"/>
                </a:solidFill>
                <a:effectLst/>
                <a:latin typeface="Arial" panose="020B0604020202020204" pitchFamily="34" charset="0"/>
                <a:cs typeface="Arial" panose="020B0604020202020204" pitchFamily="34" charset="0"/>
              </a:rPr>
              <a:t>Zentralregister</a:t>
            </a:r>
            <a:r>
              <a:rPr lang="de-DE" dirty="0">
                <a:effectLst/>
                <a:latin typeface="Arial" panose="020B0604020202020204" pitchFamily="34" charset="0"/>
                <a:cs typeface="Arial" panose="020B0604020202020204" pitchFamily="34" charset="0"/>
              </a:rPr>
              <a:t> und ein </a:t>
            </a:r>
            <a:r>
              <a:rPr lang="de-DE" dirty="0">
                <a:solidFill>
                  <a:srgbClr val="1825CC"/>
                </a:solidFill>
                <a:effectLst/>
                <a:latin typeface="Arial" panose="020B0604020202020204" pitchFamily="34" charset="0"/>
                <a:cs typeface="Arial" panose="020B0604020202020204" pitchFamily="34" charset="0"/>
              </a:rPr>
              <a:t>Erziehungsregister</a:t>
            </a:r>
            <a:r>
              <a:rPr lang="de-DE" dirty="0">
                <a:effectLst/>
                <a:latin typeface="Arial" panose="020B0604020202020204" pitchFamily="34" charset="0"/>
                <a:cs typeface="Arial" panose="020B0604020202020204" pitchFamily="34" charset="0"/>
              </a:rPr>
              <a:t> (Bundeszentralregister).</a:t>
            </a:r>
          </a:p>
          <a:p>
            <a:pPr marL="342900" indent="-342900">
              <a:buAutoNum type="arabicParenBoth"/>
            </a:pPr>
            <a:r>
              <a:rPr lang="de-DE" dirty="0">
                <a:effectLst/>
                <a:latin typeface="Arial" panose="020B0604020202020204" pitchFamily="34" charset="0"/>
                <a:cs typeface="Arial" panose="020B0604020202020204" pitchFamily="34" charset="0"/>
              </a:rPr>
              <a:t>…</a:t>
            </a:r>
          </a:p>
        </p:txBody>
      </p:sp>
      <p:pic>
        <p:nvPicPr>
          <p:cNvPr id="7" name="Grafik 6">
            <a:extLst>
              <a:ext uri="{FF2B5EF4-FFF2-40B4-BE49-F238E27FC236}">
                <a16:creationId xmlns:a16="http://schemas.microsoft.com/office/drawing/2014/main" id="{05DC86FF-7D28-BBEB-A7ED-15C82FA70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41944"/>
            <a:ext cx="3703388" cy="2172847"/>
          </a:xfrm>
          <a:prstGeom prst="rect">
            <a:avLst/>
          </a:prstGeom>
        </p:spPr>
      </p:pic>
      <p:pic>
        <p:nvPicPr>
          <p:cNvPr id="9" name="Grafik 8">
            <a:extLst>
              <a:ext uri="{FF2B5EF4-FFF2-40B4-BE49-F238E27FC236}">
                <a16:creationId xmlns:a16="http://schemas.microsoft.com/office/drawing/2014/main" id="{6A4AB3C2-8C55-0F7B-0CF3-69B4127EE6DE}"/>
              </a:ext>
            </a:extLst>
          </p:cNvPr>
          <p:cNvPicPr>
            <a:picLocks noChangeAspect="1"/>
          </p:cNvPicPr>
          <p:nvPr/>
        </p:nvPicPr>
        <p:blipFill>
          <a:blip r:embed="rId3"/>
          <a:stretch>
            <a:fillRect/>
          </a:stretch>
        </p:blipFill>
        <p:spPr>
          <a:xfrm>
            <a:off x="3523575" y="3429000"/>
            <a:ext cx="5122868" cy="2532279"/>
          </a:xfrm>
          <a:prstGeom prst="rect">
            <a:avLst/>
          </a:prstGeom>
        </p:spPr>
      </p:pic>
    </p:spTree>
    <p:extLst>
      <p:ext uri="{BB962C8B-B14F-4D97-AF65-F5344CB8AC3E}">
        <p14:creationId xmlns:p14="http://schemas.microsoft.com/office/powerpoint/2010/main" val="3120445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55</a:t>
            </a:fld>
            <a:endParaRPr lang="de-DE"/>
          </a:p>
        </p:txBody>
      </p:sp>
      <p:pic>
        <p:nvPicPr>
          <p:cNvPr id="3" name="Grafik 2">
            <a:extLst>
              <a:ext uri="{FF2B5EF4-FFF2-40B4-BE49-F238E27FC236}">
                <a16:creationId xmlns:a16="http://schemas.microsoft.com/office/drawing/2014/main" id="{01981A8C-BEB6-043D-AF9C-13FA700AFB05}"/>
              </a:ext>
            </a:extLst>
          </p:cNvPr>
          <p:cNvPicPr>
            <a:picLocks noChangeAspect="1"/>
          </p:cNvPicPr>
          <p:nvPr/>
        </p:nvPicPr>
        <p:blipFill>
          <a:blip r:embed="rId2"/>
          <a:stretch>
            <a:fillRect/>
          </a:stretch>
        </p:blipFill>
        <p:spPr>
          <a:xfrm>
            <a:off x="664784" y="611230"/>
            <a:ext cx="7454186" cy="5763490"/>
          </a:xfrm>
          <a:prstGeom prst="rect">
            <a:avLst/>
          </a:prstGeom>
        </p:spPr>
      </p:pic>
    </p:spTree>
    <p:extLst>
      <p:ext uri="{BB962C8B-B14F-4D97-AF65-F5344CB8AC3E}">
        <p14:creationId xmlns:p14="http://schemas.microsoft.com/office/powerpoint/2010/main" val="2971049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53AAFA6-A090-05D4-A88A-FB9DA03CE8F0}"/>
              </a:ext>
            </a:extLst>
          </p:cNvPr>
          <p:cNvSpPr>
            <a:spLocks noGrp="1"/>
          </p:cNvSpPr>
          <p:nvPr>
            <p:ph type="sldNum" sz="quarter" idx="12"/>
          </p:nvPr>
        </p:nvSpPr>
        <p:spPr/>
        <p:txBody>
          <a:bodyPr/>
          <a:lstStyle/>
          <a:p>
            <a:fld id="{20730961-A792-448F-8853-147BFAC65948}" type="slidenum">
              <a:rPr lang="de-DE" smtClean="0"/>
              <a:t>56</a:t>
            </a:fld>
            <a:endParaRPr lang="de-DE"/>
          </a:p>
        </p:txBody>
      </p:sp>
      <p:pic>
        <p:nvPicPr>
          <p:cNvPr id="5" name="Grafik 4">
            <a:extLst>
              <a:ext uri="{FF2B5EF4-FFF2-40B4-BE49-F238E27FC236}">
                <a16:creationId xmlns:a16="http://schemas.microsoft.com/office/drawing/2014/main" id="{F17457E0-5314-12EB-25DC-E110BF56F7F4}"/>
              </a:ext>
            </a:extLst>
          </p:cNvPr>
          <p:cNvPicPr>
            <a:picLocks noChangeAspect="1"/>
          </p:cNvPicPr>
          <p:nvPr/>
        </p:nvPicPr>
        <p:blipFill>
          <a:blip r:embed="rId2"/>
          <a:stretch>
            <a:fillRect/>
          </a:stretch>
        </p:blipFill>
        <p:spPr>
          <a:xfrm>
            <a:off x="2312955" y="356860"/>
            <a:ext cx="3995162" cy="5731478"/>
          </a:xfrm>
          <a:prstGeom prst="rect">
            <a:avLst/>
          </a:prstGeom>
        </p:spPr>
      </p:pic>
    </p:spTree>
    <p:extLst>
      <p:ext uri="{BB962C8B-B14F-4D97-AF65-F5344CB8AC3E}">
        <p14:creationId xmlns:p14="http://schemas.microsoft.com/office/powerpoint/2010/main" val="3087983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20818DF-CC54-ADAC-B6FB-C902598E1385}"/>
              </a:ext>
            </a:extLst>
          </p:cNvPr>
          <p:cNvSpPr>
            <a:spLocks noGrp="1"/>
          </p:cNvSpPr>
          <p:nvPr>
            <p:ph type="sldNum" sz="quarter" idx="12"/>
          </p:nvPr>
        </p:nvSpPr>
        <p:spPr/>
        <p:txBody>
          <a:bodyPr/>
          <a:lstStyle/>
          <a:p>
            <a:fld id="{20730961-A792-448F-8853-147BFAC65948}" type="slidenum">
              <a:rPr lang="de-DE" smtClean="0"/>
              <a:t>57</a:t>
            </a:fld>
            <a:endParaRPr lang="de-DE"/>
          </a:p>
        </p:txBody>
      </p:sp>
      <p:pic>
        <p:nvPicPr>
          <p:cNvPr id="6" name="Grafik 5">
            <a:extLst>
              <a:ext uri="{FF2B5EF4-FFF2-40B4-BE49-F238E27FC236}">
                <a16:creationId xmlns:a16="http://schemas.microsoft.com/office/drawing/2014/main" id="{B56DA901-B5CB-EED7-7D4A-88DB791FE90E}"/>
              </a:ext>
            </a:extLst>
          </p:cNvPr>
          <p:cNvPicPr>
            <a:picLocks noChangeAspect="1"/>
          </p:cNvPicPr>
          <p:nvPr/>
        </p:nvPicPr>
        <p:blipFill>
          <a:blip r:embed="rId2"/>
          <a:stretch>
            <a:fillRect/>
          </a:stretch>
        </p:blipFill>
        <p:spPr>
          <a:xfrm>
            <a:off x="1415339" y="1010874"/>
            <a:ext cx="6478701" cy="4624871"/>
          </a:xfrm>
          <a:prstGeom prst="rect">
            <a:avLst/>
          </a:prstGeom>
        </p:spPr>
      </p:pic>
    </p:spTree>
    <p:extLst>
      <p:ext uri="{BB962C8B-B14F-4D97-AF65-F5344CB8AC3E}">
        <p14:creationId xmlns:p14="http://schemas.microsoft.com/office/powerpoint/2010/main" val="2918860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F9DC8-1879-5BAD-83AE-7DC07215F1B6}"/>
              </a:ext>
            </a:extLst>
          </p:cNvPr>
          <p:cNvSpPr>
            <a:spLocks noGrp="1"/>
          </p:cNvSpPr>
          <p:nvPr>
            <p:ph type="title"/>
          </p:nvPr>
        </p:nvSpPr>
        <p:spPr>
          <a:xfrm>
            <a:off x="1475656" y="687388"/>
            <a:ext cx="7886700" cy="1325563"/>
          </a:xfrm>
        </p:spPr>
        <p:txBody>
          <a:bodyPr>
            <a:normAutofit/>
          </a:bodyPr>
          <a:lstStyle/>
          <a:p>
            <a:r>
              <a:rPr lang="de-DE" sz="2400" b="1" dirty="0">
                <a:latin typeface="Arial" panose="020B0604020202020204" pitchFamily="34" charset="0"/>
                <a:cs typeface="Arial" panose="020B0604020202020204" pitchFamily="34" charset="0"/>
              </a:rPr>
              <a:t>Begriffe</a:t>
            </a:r>
          </a:p>
        </p:txBody>
      </p:sp>
      <p:sp>
        <p:nvSpPr>
          <p:cNvPr id="3" name="Inhaltsplatzhalter 2">
            <a:extLst>
              <a:ext uri="{FF2B5EF4-FFF2-40B4-BE49-F238E27FC236}">
                <a16:creationId xmlns:a16="http://schemas.microsoft.com/office/drawing/2014/main" id="{514CD033-28EE-92B9-C250-9F405A64096F}"/>
              </a:ext>
            </a:extLst>
          </p:cNvPr>
          <p:cNvSpPr>
            <a:spLocks noGrp="1"/>
          </p:cNvSpPr>
          <p:nvPr>
            <p:ph idx="1"/>
          </p:nvPr>
        </p:nvSpPr>
        <p:spPr>
          <a:xfrm>
            <a:off x="1470521" y="2027348"/>
            <a:ext cx="7886700" cy="4351338"/>
          </a:xfrm>
        </p:spPr>
        <p:txBody>
          <a:bodyPr>
            <a:normAutofit/>
          </a:bodyPr>
          <a:lstStyle/>
          <a:p>
            <a:r>
              <a:rPr lang="de-DE" sz="2000" dirty="0">
                <a:latin typeface="Arial" panose="020B0604020202020204" pitchFamily="34" charset="0"/>
                <a:cs typeface="Arial" panose="020B0604020202020204" pitchFamily="34" charset="0"/>
              </a:rPr>
              <a:t>Zentralregister / Register</a:t>
            </a:r>
          </a:p>
          <a:p>
            <a:r>
              <a:rPr lang="de-DE" sz="2000" dirty="0">
                <a:latin typeface="Arial" panose="020B0604020202020204" pitchFamily="34" charset="0"/>
                <a:cs typeface="Arial" panose="020B0604020202020204" pitchFamily="34" charset="0"/>
              </a:rPr>
              <a:t>Erziehungsregister</a:t>
            </a:r>
          </a:p>
          <a:p>
            <a:r>
              <a:rPr lang="de-DE" sz="2000" dirty="0">
                <a:latin typeface="Arial" panose="020B0604020202020204" pitchFamily="34" charset="0"/>
                <a:cs typeface="Arial" panose="020B0604020202020204" pitchFamily="34" charset="0"/>
              </a:rPr>
              <a:t>Führungszeugnis</a:t>
            </a:r>
          </a:p>
          <a:p>
            <a:pPr lvl="1">
              <a:buFont typeface="Symbol" panose="05050102010706020507" pitchFamily="18" charset="2"/>
              <a:buChar char="-"/>
            </a:pPr>
            <a:r>
              <a:rPr lang="de-DE" sz="2000" dirty="0">
                <a:latin typeface="Arial" panose="020B0604020202020204" pitchFamily="34" charset="0"/>
                <a:cs typeface="Arial" panose="020B0604020202020204" pitchFamily="34" charset="0"/>
              </a:rPr>
              <a:t>das „normale“</a:t>
            </a:r>
          </a:p>
          <a:p>
            <a:pPr lvl="1">
              <a:buFont typeface="Symbol" panose="05050102010706020507" pitchFamily="18" charset="2"/>
              <a:buChar char="-"/>
            </a:pPr>
            <a:r>
              <a:rPr lang="de-DE" sz="2000" dirty="0">
                <a:latin typeface="Arial" panose="020B0604020202020204" pitchFamily="34" charset="0"/>
                <a:cs typeface="Arial" panose="020B0604020202020204" pitchFamily="34" charset="0"/>
              </a:rPr>
              <a:t>das erweiterte</a:t>
            </a:r>
          </a:p>
          <a:p>
            <a:pPr lvl="1">
              <a:buFont typeface="Symbol" panose="05050102010706020507" pitchFamily="18" charset="2"/>
              <a:buChar char="-"/>
            </a:pPr>
            <a:r>
              <a:rPr lang="de-DE" sz="2000" dirty="0">
                <a:latin typeface="Arial" panose="020B0604020202020204" pitchFamily="34" charset="0"/>
                <a:cs typeface="Arial" panose="020B0604020202020204" pitchFamily="34" charset="0"/>
              </a:rPr>
              <a:t>das für Behörden</a:t>
            </a:r>
          </a:p>
          <a:p>
            <a:pPr lvl="1">
              <a:buFont typeface="Symbol" panose="05050102010706020507" pitchFamily="18" charset="2"/>
              <a:buChar char="-"/>
            </a:pPr>
            <a:r>
              <a:rPr lang="de-DE" sz="2000" dirty="0">
                <a:latin typeface="Arial" panose="020B0604020202020204" pitchFamily="34" charset="0"/>
                <a:cs typeface="Arial" panose="020B0604020202020204" pitchFamily="34" charset="0"/>
              </a:rPr>
              <a:t>das erweiterte für Behörden</a:t>
            </a:r>
          </a:p>
        </p:txBody>
      </p:sp>
      <p:sp>
        <p:nvSpPr>
          <p:cNvPr id="4" name="Foliennummernplatzhalter 3">
            <a:extLst>
              <a:ext uri="{FF2B5EF4-FFF2-40B4-BE49-F238E27FC236}">
                <a16:creationId xmlns:a16="http://schemas.microsoft.com/office/drawing/2014/main" id="{00634F92-B0A7-6DE8-9FD3-36E24C85129E}"/>
              </a:ext>
            </a:extLst>
          </p:cNvPr>
          <p:cNvSpPr>
            <a:spLocks noGrp="1"/>
          </p:cNvSpPr>
          <p:nvPr>
            <p:ph type="sldNum" sz="quarter" idx="12"/>
          </p:nvPr>
        </p:nvSpPr>
        <p:spPr/>
        <p:txBody>
          <a:bodyPr/>
          <a:lstStyle/>
          <a:p>
            <a:fld id="{20730961-A792-448F-8853-147BFAC65948}" type="slidenum">
              <a:rPr lang="de-DE" smtClean="0"/>
              <a:t>58</a:t>
            </a:fld>
            <a:endParaRPr lang="de-DE"/>
          </a:p>
        </p:txBody>
      </p:sp>
    </p:spTree>
    <p:extLst>
      <p:ext uri="{BB962C8B-B14F-4D97-AF65-F5344CB8AC3E}">
        <p14:creationId xmlns:p14="http://schemas.microsoft.com/office/powerpoint/2010/main" val="768418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C7B97-CAB8-3C17-FED2-24DCC80CE133}"/>
              </a:ext>
            </a:extLst>
          </p:cNvPr>
          <p:cNvSpPr>
            <a:spLocks noGrp="1"/>
          </p:cNvSpPr>
          <p:nvPr>
            <p:ph type="title"/>
          </p:nvPr>
        </p:nvSpPr>
        <p:spPr>
          <a:xfrm>
            <a:off x="544760" y="634999"/>
            <a:ext cx="7635532" cy="1325563"/>
          </a:xfrm>
        </p:spPr>
        <p:txBody>
          <a:bodyPr>
            <a:normAutofit/>
          </a:bodyPr>
          <a:lstStyle/>
          <a:p>
            <a:pPr algn="ctr"/>
            <a:r>
              <a:rPr lang="de-DE" sz="2800" b="1" dirty="0">
                <a:solidFill>
                  <a:srgbClr val="1825CC"/>
                </a:solidFill>
                <a:latin typeface="Arial" panose="020B0604020202020204" pitchFamily="34" charset="0"/>
                <a:cs typeface="Arial" panose="020B0604020202020204" pitchFamily="34" charset="0"/>
              </a:rPr>
              <a:t>unterscheiden</a:t>
            </a:r>
            <a:r>
              <a:rPr lang="de-DE" sz="2800" b="1" dirty="0">
                <a:solidFill>
                  <a:srgbClr val="1825CC"/>
                </a:solidFill>
              </a:rPr>
              <a:t>:</a:t>
            </a:r>
          </a:p>
        </p:txBody>
      </p:sp>
      <p:sp>
        <p:nvSpPr>
          <p:cNvPr id="3" name="Inhaltsplatzhalter 2">
            <a:extLst>
              <a:ext uri="{FF2B5EF4-FFF2-40B4-BE49-F238E27FC236}">
                <a16:creationId xmlns:a16="http://schemas.microsoft.com/office/drawing/2014/main" id="{9CB792FB-BE60-0016-179A-2BBD0AEFBFD9}"/>
              </a:ext>
            </a:extLst>
          </p:cNvPr>
          <p:cNvSpPr>
            <a:spLocks noGrp="1"/>
          </p:cNvSpPr>
          <p:nvPr>
            <p:ph idx="1"/>
          </p:nvPr>
        </p:nvSpPr>
        <p:spPr>
          <a:xfrm>
            <a:off x="391867" y="1871663"/>
            <a:ext cx="7886700" cy="4351338"/>
          </a:xfrm>
          <a:prstGeom prst="rect">
            <a:avLst/>
          </a:prstGeom>
        </p:spPr>
        <p:txBody>
          <a:bodyPr>
            <a:normAutofit/>
          </a:bodyPr>
          <a:lstStyle/>
          <a:p>
            <a:pPr marL="0" indent="0" algn="ctr">
              <a:buNone/>
            </a:pPr>
            <a:r>
              <a:rPr lang="de-DE" sz="2400" dirty="0">
                <a:latin typeface="Arial" panose="020B0604020202020204" pitchFamily="34" charset="0"/>
                <a:cs typeface="Arial" panose="020B0604020202020204" pitchFamily="34" charset="0"/>
              </a:rPr>
              <a:t>Was steht im Zentralregister </a:t>
            </a: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und Erziehungsregister?</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endParaRPr lang="de-DE" sz="2400" dirty="0">
              <a:latin typeface="Arial" panose="020B0604020202020204" pitchFamily="34" charset="0"/>
              <a:cs typeface="Arial" panose="020B0604020202020204" pitchFamily="34" charset="0"/>
            </a:endParaRPr>
          </a:p>
          <a:p>
            <a:pPr marL="0" indent="0" algn="ctr">
              <a:buNone/>
            </a:pPr>
            <a:r>
              <a:rPr lang="de-DE" sz="2400" dirty="0">
                <a:latin typeface="Arial" panose="020B0604020202020204" pitchFamily="34" charset="0"/>
                <a:cs typeface="Arial" panose="020B0604020202020204" pitchFamily="34" charset="0"/>
              </a:rPr>
              <a:t>Wer bekommt Auskunft?</a:t>
            </a:r>
          </a:p>
          <a:p>
            <a:pPr marL="0" indent="0" algn="ctr">
              <a:buNone/>
            </a:pPr>
            <a:r>
              <a:rPr lang="de-DE" sz="2400" dirty="0">
                <a:latin typeface="Arial" panose="020B0604020202020204" pitchFamily="34" charset="0"/>
                <a:cs typeface="Arial" panose="020B0604020202020204" pitchFamily="34" charset="0"/>
              </a:rPr>
              <a:t>In welchem Umfang ?</a:t>
            </a:r>
          </a:p>
        </p:txBody>
      </p:sp>
      <p:sp>
        <p:nvSpPr>
          <p:cNvPr id="4" name="Foliennummernplatzhalter 3">
            <a:extLst>
              <a:ext uri="{FF2B5EF4-FFF2-40B4-BE49-F238E27FC236}">
                <a16:creationId xmlns:a16="http://schemas.microsoft.com/office/drawing/2014/main" id="{2DAB4E56-BE52-5A01-EAD7-973F12A3902F}"/>
              </a:ext>
            </a:extLst>
          </p:cNvPr>
          <p:cNvSpPr>
            <a:spLocks noGrp="1"/>
          </p:cNvSpPr>
          <p:nvPr>
            <p:ph type="sldNum" sz="quarter" idx="12"/>
          </p:nvPr>
        </p:nvSpPr>
        <p:spPr/>
        <p:txBody>
          <a:bodyPr/>
          <a:lstStyle/>
          <a:p>
            <a:fld id="{20730961-A792-448F-8853-147BFAC65948}" type="slidenum">
              <a:rPr lang="de-DE" smtClean="0"/>
              <a:t>59</a:t>
            </a:fld>
            <a:endParaRPr lang="de-DE"/>
          </a:p>
        </p:txBody>
      </p:sp>
      <p:cxnSp>
        <p:nvCxnSpPr>
          <p:cNvPr id="6" name="Gerade Verbindung mit Pfeil 5">
            <a:extLst>
              <a:ext uri="{FF2B5EF4-FFF2-40B4-BE49-F238E27FC236}">
                <a16:creationId xmlns:a16="http://schemas.microsoft.com/office/drawing/2014/main" id="{92896F86-6C09-9236-1103-47F10583D6D5}"/>
              </a:ext>
            </a:extLst>
          </p:cNvPr>
          <p:cNvCxnSpPr/>
          <p:nvPr/>
        </p:nvCxnSpPr>
        <p:spPr>
          <a:xfrm>
            <a:off x="4210204" y="2654829"/>
            <a:ext cx="0" cy="7046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36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232491B-2ADC-2CBE-3E0C-999FD52D1B78}"/>
              </a:ext>
            </a:extLst>
          </p:cNvPr>
          <p:cNvSpPr>
            <a:spLocks noGrp="1"/>
          </p:cNvSpPr>
          <p:nvPr>
            <p:ph type="sldNum" sz="quarter" idx="12"/>
          </p:nvPr>
        </p:nvSpPr>
        <p:spPr/>
        <p:txBody>
          <a:bodyPr/>
          <a:lstStyle/>
          <a:p>
            <a:fld id="{20730961-A792-448F-8853-147BFAC65948}" type="slidenum">
              <a:rPr lang="de-DE" smtClean="0"/>
              <a:t>6</a:t>
            </a:fld>
            <a:endParaRPr lang="de-DE"/>
          </a:p>
        </p:txBody>
      </p:sp>
      <p:sp>
        <p:nvSpPr>
          <p:cNvPr id="3" name="Textfeld 2">
            <a:extLst>
              <a:ext uri="{FF2B5EF4-FFF2-40B4-BE49-F238E27FC236}">
                <a16:creationId xmlns:a16="http://schemas.microsoft.com/office/drawing/2014/main" id="{97DB3888-BDB8-842C-6EC4-BFA05E1C345E}"/>
              </a:ext>
            </a:extLst>
          </p:cNvPr>
          <p:cNvSpPr txBox="1"/>
          <p:nvPr/>
        </p:nvSpPr>
        <p:spPr>
          <a:xfrm>
            <a:off x="899592" y="1268760"/>
            <a:ext cx="7826630" cy="3511859"/>
          </a:xfrm>
          <a:prstGeom prst="rect">
            <a:avLst/>
          </a:prstGeom>
          <a:noFill/>
        </p:spPr>
        <p:txBody>
          <a:bodyPr wrap="none" rtlCol="0">
            <a:spAutoFit/>
          </a:bodyPr>
          <a:lstStyle/>
          <a:p>
            <a:r>
              <a:rPr lang="de-DE" b="1" dirty="0"/>
              <a:t>mögliche Weisungen bei Führungsaufsicht:</a:t>
            </a:r>
          </a:p>
          <a:p>
            <a:endParaRPr lang="de-DE" dirty="0"/>
          </a:p>
          <a:p>
            <a:pPr marL="285750" indent="-285750">
              <a:lnSpc>
                <a:spcPct val="150000"/>
              </a:lnSpc>
              <a:buFont typeface="Wingdings" panose="05000000000000000000" pitchFamily="2" charset="2"/>
              <a:buChar char="Ø"/>
            </a:pPr>
            <a:r>
              <a:rPr lang="de-DE" dirty="0"/>
              <a:t>Verbot des Verlassens des Wohn- oder Aufenthaltsortes ohne Genehmigung</a:t>
            </a:r>
          </a:p>
          <a:p>
            <a:pPr marL="285750" indent="-285750">
              <a:lnSpc>
                <a:spcPct val="150000"/>
              </a:lnSpc>
              <a:buFont typeface="Wingdings" panose="05000000000000000000" pitchFamily="2" charset="2"/>
              <a:buChar char="Ø"/>
            </a:pPr>
            <a:r>
              <a:rPr lang="de-DE" dirty="0"/>
              <a:t>Aufenthaltsverbote an bestimmten Orten (z.B. vor Schulen, Kitas, Spielplätzen)</a:t>
            </a:r>
          </a:p>
          <a:p>
            <a:pPr marL="285750" indent="-285750">
              <a:lnSpc>
                <a:spcPct val="150000"/>
              </a:lnSpc>
              <a:buFont typeface="Wingdings" panose="05000000000000000000" pitchFamily="2" charset="2"/>
              <a:buChar char="Ø"/>
            </a:pPr>
            <a:r>
              <a:rPr lang="de-DE" dirty="0"/>
              <a:t>Verbot, alkoholische Getränke zu konsumieren</a:t>
            </a:r>
          </a:p>
          <a:p>
            <a:pPr marL="285750" indent="-285750">
              <a:lnSpc>
                <a:spcPct val="150000"/>
              </a:lnSpc>
              <a:buFont typeface="Wingdings" panose="05000000000000000000" pitchFamily="2" charset="2"/>
              <a:buChar char="Ø"/>
            </a:pPr>
            <a:r>
              <a:rPr lang="de-DE" dirty="0"/>
              <a:t>Urin-/Blutuntersuchungen auf Drogen oder Alkohol</a:t>
            </a:r>
          </a:p>
          <a:p>
            <a:pPr marL="285750" indent="-285750">
              <a:lnSpc>
                <a:spcPct val="150000"/>
              </a:lnSpc>
              <a:buFont typeface="Wingdings" panose="05000000000000000000" pitchFamily="2" charset="2"/>
              <a:buChar char="Ø"/>
            </a:pPr>
            <a:r>
              <a:rPr lang="de-DE" dirty="0"/>
              <a:t>Therapiepflicht</a:t>
            </a:r>
          </a:p>
          <a:p>
            <a:pPr marL="285750" indent="-285750">
              <a:lnSpc>
                <a:spcPct val="150000"/>
              </a:lnSpc>
              <a:buFont typeface="Wingdings" panose="05000000000000000000" pitchFamily="2" charset="2"/>
              <a:buChar char="Ø"/>
            </a:pPr>
            <a:r>
              <a:rPr lang="de-DE" dirty="0"/>
              <a:t>…..</a:t>
            </a:r>
          </a:p>
          <a:p>
            <a:pPr marL="285750" indent="-285750">
              <a:lnSpc>
                <a:spcPct val="150000"/>
              </a:lnSpc>
              <a:buFont typeface="Wingdings" panose="05000000000000000000" pitchFamily="2" charset="2"/>
              <a:buChar char="Ø"/>
            </a:pPr>
            <a:r>
              <a:rPr lang="de-DE" dirty="0"/>
              <a:t>…..</a:t>
            </a:r>
          </a:p>
        </p:txBody>
      </p:sp>
    </p:spTree>
    <p:extLst>
      <p:ext uri="{BB962C8B-B14F-4D97-AF65-F5344CB8AC3E}">
        <p14:creationId xmlns:p14="http://schemas.microsoft.com/office/powerpoint/2010/main" val="96233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A95BEF-BEFF-7C82-00D3-6A2F8E4CE913}"/>
              </a:ext>
            </a:extLst>
          </p:cNvPr>
          <p:cNvSpPr>
            <a:spLocks noGrp="1"/>
          </p:cNvSpPr>
          <p:nvPr>
            <p:ph idx="1"/>
          </p:nvPr>
        </p:nvSpPr>
        <p:spPr>
          <a:xfrm>
            <a:off x="830520" y="1777999"/>
            <a:ext cx="7886700" cy="4351338"/>
          </a:xfrm>
          <a:prstGeom prst="rect">
            <a:avLst/>
          </a:prstGeom>
        </p:spPr>
        <p:txBody>
          <a:bodyPr>
            <a:normAutofit/>
          </a:bodyPr>
          <a:lstStyle/>
          <a:p>
            <a:pPr marL="0" indent="0">
              <a:buNone/>
            </a:pPr>
            <a:r>
              <a:rPr lang="de-DE" sz="2200" dirty="0">
                <a:latin typeface="Arial" panose="020B0604020202020204" pitchFamily="34" charset="0"/>
                <a:cs typeface="Arial" panose="020B0604020202020204" pitchFamily="34" charset="0"/>
              </a:rPr>
              <a:t>Es werden vor allem strafgerichtliche Entscheidungen und Informationen über ihre Vollstreckung bzw. Aussetzung der Vollstreckung eingetragen.</a:t>
            </a:r>
          </a:p>
        </p:txBody>
      </p:sp>
      <p:sp>
        <p:nvSpPr>
          <p:cNvPr id="4" name="Foliennummernplatzhalter 3">
            <a:extLst>
              <a:ext uri="{FF2B5EF4-FFF2-40B4-BE49-F238E27FC236}">
                <a16:creationId xmlns:a16="http://schemas.microsoft.com/office/drawing/2014/main" id="{4D793BCD-E382-BA8E-F4F8-11BD98A0086A}"/>
              </a:ext>
            </a:extLst>
          </p:cNvPr>
          <p:cNvSpPr>
            <a:spLocks noGrp="1"/>
          </p:cNvSpPr>
          <p:nvPr>
            <p:ph type="sldNum" sz="quarter" idx="12"/>
          </p:nvPr>
        </p:nvSpPr>
        <p:spPr/>
        <p:txBody>
          <a:bodyPr/>
          <a:lstStyle/>
          <a:p>
            <a:fld id="{20730961-A792-448F-8853-147BFAC65948}" type="slidenum">
              <a:rPr lang="de-DE" smtClean="0"/>
              <a:t>60</a:t>
            </a:fld>
            <a:endParaRPr lang="de-DE"/>
          </a:p>
        </p:txBody>
      </p:sp>
    </p:spTree>
    <p:extLst>
      <p:ext uri="{BB962C8B-B14F-4D97-AF65-F5344CB8AC3E}">
        <p14:creationId xmlns:p14="http://schemas.microsoft.com/office/powerpoint/2010/main" val="3045910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6343A-F742-ADC1-79EB-5B6A8B6E2351}"/>
              </a:ext>
            </a:extLst>
          </p:cNvPr>
          <p:cNvSpPr>
            <a:spLocks noGrp="1"/>
          </p:cNvSpPr>
          <p:nvPr>
            <p:ph type="title"/>
          </p:nvPr>
        </p:nvSpPr>
        <p:spPr/>
        <p:txBody>
          <a:bodyPr>
            <a:normAutofit/>
          </a:bodyPr>
          <a:lstStyle/>
          <a:p>
            <a:r>
              <a:rPr lang="de-DE" sz="2200" b="1" dirty="0">
                <a:latin typeface="Arial" panose="020B0604020202020204" pitchFamily="34" charset="0"/>
                <a:cs typeface="Arial" panose="020B0604020202020204" pitchFamily="34" charset="0"/>
              </a:rPr>
              <a:t>Im Zentralregister wird erfasst:</a:t>
            </a:r>
          </a:p>
        </p:txBody>
      </p:sp>
      <p:sp>
        <p:nvSpPr>
          <p:cNvPr id="4" name="Foliennummernplatzhalter 3">
            <a:extLst>
              <a:ext uri="{FF2B5EF4-FFF2-40B4-BE49-F238E27FC236}">
                <a16:creationId xmlns:a16="http://schemas.microsoft.com/office/drawing/2014/main" id="{4D793BCD-E382-BA8E-F4F8-11BD98A0086A}"/>
              </a:ext>
            </a:extLst>
          </p:cNvPr>
          <p:cNvSpPr>
            <a:spLocks noGrp="1"/>
          </p:cNvSpPr>
          <p:nvPr>
            <p:ph type="sldNum" sz="quarter" idx="12"/>
          </p:nvPr>
        </p:nvSpPr>
        <p:spPr/>
        <p:txBody>
          <a:bodyPr/>
          <a:lstStyle/>
          <a:p>
            <a:fld id="{20730961-A792-448F-8853-147BFAC65948}" type="slidenum">
              <a:rPr lang="de-DE" smtClean="0"/>
              <a:t>61</a:t>
            </a:fld>
            <a:endParaRPr lang="de-DE"/>
          </a:p>
        </p:txBody>
      </p:sp>
      <p:sp>
        <p:nvSpPr>
          <p:cNvPr id="13" name="Inhaltsplatzhalter 12">
            <a:extLst>
              <a:ext uri="{FF2B5EF4-FFF2-40B4-BE49-F238E27FC236}">
                <a16:creationId xmlns:a16="http://schemas.microsoft.com/office/drawing/2014/main" id="{CC96B474-51BD-E158-9E1C-DE0594A87771}"/>
              </a:ext>
            </a:extLst>
          </p:cNvPr>
          <p:cNvSpPr>
            <a:spLocks noGrp="1"/>
          </p:cNvSpPr>
          <p:nvPr>
            <p:ph idx="1"/>
          </p:nvPr>
        </p:nvSpPr>
        <p:spPr>
          <a:xfrm>
            <a:off x="628649" y="1643063"/>
            <a:ext cx="7928121" cy="4351338"/>
          </a:xfrm>
          <a:prstGeom prst="rect">
            <a:avLst/>
          </a:prstGeom>
        </p:spPr>
        <p:txBody>
          <a:bodyPr>
            <a:normAutofit fontScale="92500" lnSpcReduction="10000"/>
          </a:bodyPr>
          <a:lstStyle/>
          <a:p>
            <a:pPr marL="0" indent="0">
              <a:lnSpc>
                <a:spcPct val="120000"/>
              </a:lnSpc>
              <a:buNone/>
            </a:pPr>
            <a:r>
              <a:rPr lang="de-DE" sz="1900" b="1" dirty="0">
                <a:latin typeface="Arial" panose="020B0604020202020204" pitchFamily="34" charset="0"/>
                <a:cs typeface="Arial" panose="020B0604020202020204" pitchFamily="34" charset="0"/>
              </a:rPr>
              <a:t>§ 3  BZRG</a:t>
            </a:r>
            <a:r>
              <a:rPr lang="de-DE" sz="1900" b="1" baseline="30000" dirty="0">
                <a:latin typeface="Arial" panose="020B0604020202020204" pitchFamily="34" charset="0"/>
                <a:cs typeface="Arial" panose="020B0604020202020204" pitchFamily="34" charset="0"/>
              </a:rPr>
              <a:t>    </a:t>
            </a:r>
            <a:r>
              <a:rPr lang="de-DE" sz="1900" b="1" dirty="0">
                <a:latin typeface="Arial" panose="020B0604020202020204" pitchFamily="34" charset="0"/>
                <a:cs typeface="Arial" panose="020B0604020202020204" pitchFamily="34" charset="0"/>
              </a:rPr>
              <a:t>Inhalt des Registers</a:t>
            </a:r>
          </a:p>
          <a:p>
            <a:pPr marL="0" indent="0">
              <a:lnSpc>
                <a:spcPct val="120000"/>
              </a:lnSpc>
              <a:buNone/>
            </a:pPr>
            <a:r>
              <a:rPr lang="de-DE" sz="1900" dirty="0">
                <a:latin typeface="Arial" panose="020B0604020202020204" pitchFamily="34" charset="0"/>
                <a:cs typeface="Arial" panose="020B0604020202020204" pitchFamily="34" charset="0"/>
              </a:rPr>
              <a:t>In das Register werden eingetragen </a:t>
            </a:r>
          </a:p>
          <a:p>
            <a:pPr marL="360363" indent="-360363">
              <a:lnSpc>
                <a:spcPct val="120000"/>
              </a:lnSpc>
              <a:buNone/>
            </a:pPr>
            <a:r>
              <a:rPr lang="de-DE" sz="1900" dirty="0">
                <a:latin typeface="Arial" panose="020B0604020202020204" pitchFamily="34" charset="0"/>
                <a:cs typeface="Arial" panose="020B0604020202020204" pitchFamily="34" charset="0"/>
              </a:rPr>
              <a:t>1.	</a:t>
            </a:r>
            <a:r>
              <a:rPr lang="de-DE" sz="1900" b="1" dirty="0">
                <a:latin typeface="Arial" panose="020B0604020202020204" pitchFamily="34" charset="0"/>
                <a:cs typeface="Arial" panose="020B0604020202020204" pitchFamily="34" charset="0"/>
              </a:rPr>
              <a:t>strafgerichtliche Verurteilungen </a:t>
            </a:r>
            <a:r>
              <a:rPr lang="de-DE" sz="1900" dirty="0">
                <a:latin typeface="Arial" panose="020B0604020202020204" pitchFamily="34" charset="0"/>
                <a:cs typeface="Arial" panose="020B0604020202020204" pitchFamily="34" charset="0"/>
              </a:rPr>
              <a:t>(§§ 4 bis 7),</a:t>
            </a:r>
          </a:p>
          <a:p>
            <a:pPr marL="360363" indent="-360363">
              <a:lnSpc>
                <a:spcPct val="120000"/>
              </a:lnSpc>
              <a:buNone/>
            </a:pPr>
            <a:r>
              <a:rPr lang="de-DE" sz="1900" dirty="0">
                <a:latin typeface="Arial" panose="020B0604020202020204" pitchFamily="34" charset="0"/>
                <a:cs typeface="Arial" panose="020B0604020202020204" pitchFamily="34" charset="0"/>
              </a:rPr>
              <a:t>2.	(aufgehoben)</a:t>
            </a:r>
          </a:p>
          <a:p>
            <a:pPr marL="360363" indent="-360363">
              <a:lnSpc>
                <a:spcPct val="120000"/>
              </a:lnSpc>
              <a:buNone/>
            </a:pPr>
            <a:r>
              <a:rPr lang="de-DE" sz="1900" dirty="0">
                <a:latin typeface="Arial" panose="020B0604020202020204" pitchFamily="34" charset="0"/>
                <a:cs typeface="Arial" panose="020B0604020202020204" pitchFamily="34" charset="0"/>
              </a:rPr>
              <a:t>3.	Entscheidungen von Verwaltungsbehörden und Gerichten (§ 10),</a:t>
            </a:r>
          </a:p>
          <a:p>
            <a:pPr marL="360363" indent="-360363">
              <a:lnSpc>
                <a:spcPct val="120000"/>
              </a:lnSpc>
              <a:buNone/>
            </a:pPr>
            <a:r>
              <a:rPr lang="de-DE" sz="1900" dirty="0">
                <a:latin typeface="Arial" panose="020B0604020202020204" pitchFamily="34" charset="0"/>
                <a:cs typeface="Arial" panose="020B0604020202020204" pitchFamily="34" charset="0"/>
              </a:rPr>
              <a:t>4.	gerichtliche Entscheidungen und Verfügungen von Strafverfolgungsbehörden wegen Schuldunfähigkeit (§ 11),</a:t>
            </a:r>
          </a:p>
          <a:p>
            <a:pPr marL="360363" indent="-360363">
              <a:lnSpc>
                <a:spcPct val="120000"/>
              </a:lnSpc>
              <a:buNone/>
            </a:pPr>
            <a:r>
              <a:rPr lang="de-DE" sz="1900" dirty="0">
                <a:latin typeface="Arial" panose="020B0604020202020204" pitchFamily="34" charset="0"/>
                <a:cs typeface="Arial" panose="020B0604020202020204" pitchFamily="34" charset="0"/>
              </a:rPr>
              <a:t>5.	gerichtliche Feststellungen nach § 17 Abs. 2, § 18,</a:t>
            </a:r>
          </a:p>
          <a:p>
            <a:pPr marL="360363" indent="-360363">
              <a:lnSpc>
                <a:spcPct val="120000"/>
              </a:lnSpc>
              <a:buNone/>
            </a:pPr>
            <a:r>
              <a:rPr lang="de-DE" sz="1900" dirty="0">
                <a:latin typeface="Arial" panose="020B0604020202020204" pitchFamily="34" charset="0"/>
                <a:cs typeface="Arial" panose="020B0604020202020204" pitchFamily="34" charset="0"/>
              </a:rPr>
              <a:t>6.	nachträgliche Entscheidungen und Tatsachen, die sich auf eine der in den Nummern 1 bis 4 genannten Eintragungen beziehen (§§ 12 bis 16, 17 Abs. 1).</a:t>
            </a: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2558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AB15E1-5860-20ED-3422-EB83CCEB9922}"/>
              </a:ext>
            </a:extLst>
          </p:cNvPr>
          <p:cNvSpPr>
            <a:spLocks noGrp="1"/>
          </p:cNvSpPr>
          <p:nvPr>
            <p:ph type="title"/>
          </p:nvPr>
        </p:nvSpPr>
        <p:spPr/>
        <p:txBody>
          <a:bodyPr>
            <a:normAutofit/>
          </a:bodyPr>
          <a:lstStyle/>
          <a:p>
            <a:r>
              <a:rPr lang="de-DE" sz="2200" b="1" dirty="0">
                <a:latin typeface="Arial" panose="020B0604020202020204" pitchFamily="34" charset="0"/>
                <a:cs typeface="Arial" panose="020B0604020202020204" pitchFamily="34" charset="0"/>
              </a:rPr>
              <a:t>§ 32  Inhalt des Führungszeugnisses</a:t>
            </a:r>
          </a:p>
        </p:txBody>
      </p:sp>
      <p:sp>
        <p:nvSpPr>
          <p:cNvPr id="3" name="Inhaltsplatzhalter 2">
            <a:extLst>
              <a:ext uri="{FF2B5EF4-FFF2-40B4-BE49-F238E27FC236}">
                <a16:creationId xmlns:a16="http://schemas.microsoft.com/office/drawing/2014/main" id="{0BFF10C5-91F1-ECE6-0849-E88852F7EC65}"/>
              </a:ext>
            </a:extLst>
          </p:cNvPr>
          <p:cNvSpPr>
            <a:spLocks noGrp="1"/>
          </p:cNvSpPr>
          <p:nvPr>
            <p:ph idx="1"/>
          </p:nvPr>
        </p:nvSpPr>
        <p:spPr/>
        <p:txBody>
          <a:bodyPr/>
          <a:lstStyle/>
          <a:p>
            <a:pPr marL="0" indent="0">
              <a:buNone/>
            </a:pPr>
            <a:r>
              <a:rPr lang="de-DE" sz="1800" dirty="0">
                <a:latin typeface="Arial" panose="020B0604020202020204" pitchFamily="34" charset="0"/>
                <a:cs typeface="Arial" panose="020B0604020202020204" pitchFamily="34" charset="0"/>
              </a:rPr>
              <a:t>Es wird der </a:t>
            </a:r>
            <a:r>
              <a:rPr lang="de-DE" sz="1800" u="sng" dirty="0">
                <a:latin typeface="Arial" panose="020B0604020202020204" pitchFamily="34" charset="0"/>
                <a:cs typeface="Arial" panose="020B0604020202020204" pitchFamily="34" charset="0"/>
              </a:rPr>
              <a:t>Inhalt des Registers </a:t>
            </a:r>
            <a:r>
              <a:rPr lang="de-DE" sz="1800" dirty="0">
                <a:latin typeface="Arial" panose="020B0604020202020204" pitchFamily="34" charset="0"/>
                <a:cs typeface="Arial" panose="020B0604020202020204" pitchFamily="34" charset="0"/>
              </a:rPr>
              <a:t>aufgenommen,</a:t>
            </a:r>
          </a:p>
          <a:p>
            <a:pPr marL="0" indent="0">
              <a:buNone/>
            </a:pPr>
            <a:r>
              <a:rPr lang="de-DE" sz="1800" b="1" dirty="0">
                <a:solidFill>
                  <a:srgbClr val="0070C0"/>
                </a:solidFill>
                <a:latin typeface="Arial" panose="020B0604020202020204" pitchFamily="34" charset="0"/>
                <a:cs typeface="Arial" panose="020B0604020202020204" pitchFamily="34" charset="0"/>
              </a:rPr>
              <a:t>aber nur</a:t>
            </a:r>
          </a:p>
          <a:p>
            <a:r>
              <a:rPr lang="de-DE" sz="1800" dirty="0">
                <a:latin typeface="Arial" panose="020B0604020202020204" pitchFamily="34" charset="0"/>
                <a:cs typeface="Arial" panose="020B0604020202020204" pitchFamily="34" charset="0"/>
              </a:rPr>
              <a:t>bei einer erreichten Mindeststrafe oder bei mehreren Verurteilungen (Erwachsene)</a:t>
            </a:r>
          </a:p>
          <a:p>
            <a:r>
              <a:rPr lang="de-DE" sz="1800" dirty="0">
                <a:latin typeface="Arial" panose="020B0604020202020204" pitchFamily="34" charset="0"/>
                <a:cs typeface="Arial" panose="020B0604020202020204" pitchFamily="34" charset="0"/>
              </a:rPr>
              <a:t>bei verbüßter Jugendstrafe (nach Jugendstrafrecht)</a:t>
            </a:r>
          </a:p>
          <a:p>
            <a:pPr marL="0" indent="0">
              <a:buNone/>
            </a:pPr>
            <a:br>
              <a:rPr lang="de-DE" sz="1800" dirty="0">
                <a:latin typeface="Arial" panose="020B0604020202020204" pitchFamily="34" charset="0"/>
                <a:cs typeface="Arial" panose="020B0604020202020204" pitchFamily="34" charset="0"/>
              </a:rPr>
            </a:br>
            <a:r>
              <a:rPr lang="de-DE" sz="1800" b="1" dirty="0">
                <a:solidFill>
                  <a:srgbClr val="0070C0"/>
                </a:solidFill>
                <a:latin typeface="Arial" panose="020B0604020202020204" pitchFamily="34" charset="0"/>
                <a:cs typeface="Arial" panose="020B0604020202020204" pitchFamily="34" charset="0"/>
              </a:rPr>
              <a:t>aber doch</a:t>
            </a:r>
          </a:p>
          <a:p>
            <a:r>
              <a:rPr lang="de-DE" sz="1800" dirty="0">
                <a:latin typeface="Arial" panose="020B0604020202020204" pitchFamily="34" charset="0"/>
                <a:cs typeface="Arial" panose="020B0604020202020204" pitchFamily="34" charset="0"/>
              </a:rPr>
              <a:t>bei Sexualdelikten (oder weiteren Delikten beim erweiterten Führungszeugnis)</a:t>
            </a:r>
          </a:p>
          <a:p>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E10B7E36-DFED-58F0-6D2E-FC5C664F9F74}"/>
              </a:ext>
            </a:extLst>
          </p:cNvPr>
          <p:cNvSpPr>
            <a:spLocks noGrp="1"/>
          </p:cNvSpPr>
          <p:nvPr>
            <p:ph type="sldNum" sz="quarter" idx="12"/>
          </p:nvPr>
        </p:nvSpPr>
        <p:spPr/>
        <p:txBody>
          <a:bodyPr/>
          <a:lstStyle/>
          <a:p>
            <a:fld id="{20730961-A792-448F-8853-147BFAC65948}" type="slidenum">
              <a:rPr lang="de-DE" smtClean="0"/>
              <a:t>62</a:t>
            </a:fld>
            <a:endParaRPr lang="de-DE"/>
          </a:p>
        </p:txBody>
      </p:sp>
    </p:spTree>
    <p:extLst>
      <p:ext uri="{BB962C8B-B14F-4D97-AF65-F5344CB8AC3E}">
        <p14:creationId xmlns:p14="http://schemas.microsoft.com/office/powerpoint/2010/main" val="26204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E492F08-697D-FA2D-C1EF-F2DD157E7398}"/>
              </a:ext>
            </a:extLst>
          </p:cNvPr>
          <p:cNvSpPr>
            <a:spLocks noGrp="1"/>
          </p:cNvSpPr>
          <p:nvPr>
            <p:ph type="sldNum" sz="quarter" idx="12"/>
          </p:nvPr>
        </p:nvSpPr>
        <p:spPr/>
        <p:txBody>
          <a:bodyPr/>
          <a:lstStyle/>
          <a:p>
            <a:fld id="{20730961-A792-448F-8853-147BFAC65948}" type="slidenum">
              <a:rPr lang="de-DE" smtClean="0"/>
              <a:t>63</a:t>
            </a:fld>
            <a:endParaRPr lang="de-DE"/>
          </a:p>
        </p:txBody>
      </p:sp>
      <p:sp>
        <p:nvSpPr>
          <p:cNvPr id="6" name="Textfeld 5">
            <a:extLst>
              <a:ext uri="{FF2B5EF4-FFF2-40B4-BE49-F238E27FC236}">
                <a16:creationId xmlns:a16="http://schemas.microsoft.com/office/drawing/2014/main" id="{899A6DFB-519D-F2B0-78AC-7E3742455814}"/>
              </a:ext>
            </a:extLst>
          </p:cNvPr>
          <p:cNvSpPr txBox="1"/>
          <p:nvPr/>
        </p:nvSpPr>
        <p:spPr>
          <a:xfrm>
            <a:off x="1187624" y="692696"/>
            <a:ext cx="7200800" cy="5355312"/>
          </a:xfrm>
          <a:prstGeom prst="rect">
            <a:avLst/>
          </a:prstGeom>
          <a:noFill/>
        </p:spPr>
        <p:txBody>
          <a:bodyPr wrap="square">
            <a:spAutoFit/>
          </a:bodyPr>
          <a:lstStyle/>
          <a:p>
            <a:r>
              <a:rPr lang="de-DE" b="1" dirty="0">
                <a:solidFill>
                  <a:schemeClr val="accent1">
                    <a:lumMod val="75000"/>
                  </a:schemeClr>
                </a:solidFill>
                <a:latin typeface="Arial" panose="020B0604020202020204" pitchFamily="34" charset="0"/>
                <a:cs typeface="Arial" panose="020B0604020202020204" pitchFamily="34" charset="0"/>
              </a:rPr>
              <a:t>Ausländische Verurteilungen</a:t>
            </a:r>
          </a:p>
          <a:p>
            <a:endParaRPr lang="de-DE" b="1" dirty="0">
              <a:latin typeface="Arial" panose="020B0604020202020204" pitchFamily="34" charset="0"/>
              <a:cs typeface="Arial" panose="020B0604020202020204" pitchFamily="34" charset="0"/>
            </a:endParaRPr>
          </a:p>
          <a:p>
            <a:r>
              <a:rPr lang="de-DE" b="1" dirty="0">
                <a:latin typeface="Arial" panose="020B0604020202020204" pitchFamily="34" charset="0"/>
                <a:cs typeface="Arial" panose="020B0604020202020204" pitchFamily="34" charset="0"/>
              </a:rPr>
              <a:t>§ 54</a:t>
            </a:r>
            <a:r>
              <a:rPr lang="de-DE" b="1" baseline="30000"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BZRG           Eintragungen in das Register</a:t>
            </a:r>
          </a:p>
          <a:p>
            <a:endParaRPr lang="de-DE" b="1" dirty="0">
              <a:latin typeface="Arial" panose="020B0604020202020204" pitchFamily="34" charset="0"/>
              <a:cs typeface="Arial" panose="020B0604020202020204" pitchFamily="34" charset="0"/>
            </a:endParaRPr>
          </a:p>
          <a:p>
            <a:pPr marL="342900" indent="-342900">
              <a:buAutoNum type="arabicParenBoth"/>
            </a:pPr>
            <a:r>
              <a:rPr lang="de-DE" dirty="0">
                <a:latin typeface="Arial" panose="020B0604020202020204" pitchFamily="34" charset="0"/>
                <a:cs typeface="Arial" panose="020B0604020202020204" pitchFamily="34" charset="0"/>
              </a:rPr>
              <a:t>Strafrechtliche Verurteilungen, die nicht durch deutsche Gerichte im Geltungsbereich dieses Gesetzes ergangen sind, werden in das Register eingetragen, wenn </a:t>
            </a:r>
          </a:p>
          <a:p>
            <a:pPr marL="719138" indent="-358775">
              <a:tabLst>
                <a:tab pos="719138" algn="l"/>
              </a:tabLst>
            </a:pPr>
            <a:r>
              <a:rPr lang="de-DE" dirty="0">
                <a:latin typeface="Arial" panose="020B0604020202020204" pitchFamily="34" charset="0"/>
                <a:cs typeface="Arial" panose="020B0604020202020204" pitchFamily="34" charset="0"/>
              </a:rPr>
              <a:t>1.	die verurteilte Person die deutsche Staatsangehörigkeit besitzt oder im Geltungsbereich dieses Gesetzes geboren oder </a:t>
            </a:r>
            <a:r>
              <a:rPr lang="de-DE" dirty="0">
                <a:solidFill>
                  <a:srgbClr val="FF0000"/>
                </a:solidFill>
                <a:latin typeface="Arial" panose="020B0604020202020204" pitchFamily="34" charset="0"/>
                <a:cs typeface="Arial" panose="020B0604020202020204" pitchFamily="34" charset="0"/>
              </a:rPr>
              <a:t>wohnhaft ist</a:t>
            </a:r>
            <a:r>
              <a:rPr lang="de-DE" dirty="0">
                <a:latin typeface="Arial" panose="020B0604020202020204" pitchFamily="34" charset="0"/>
                <a:cs typeface="Arial" panose="020B0604020202020204" pitchFamily="34" charset="0"/>
              </a:rPr>
              <a:t>,</a:t>
            </a:r>
          </a:p>
          <a:p>
            <a:pPr marL="719138" indent="-358775">
              <a:tabLst>
                <a:tab pos="719138" algn="l"/>
              </a:tabLst>
            </a:pPr>
            <a:r>
              <a:rPr lang="de-DE" dirty="0">
                <a:latin typeface="Arial" panose="020B0604020202020204" pitchFamily="34" charset="0"/>
                <a:cs typeface="Arial" panose="020B0604020202020204" pitchFamily="34" charset="0"/>
              </a:rPr>
              <a:t>2.	wegen des der Verurteilung zugrunde liegenden oder sinngemäß umgestellten Sachverhalts auch nach dem im Geltungsbereich dieses Gesetzes geltenden Recht, ungeachtet etwaiger Verfahrenshindernisse, eine Strafe oder eine Maßregel der Besserung und Sicherung hätte verhängt werden können,</a:t>
            </a:r>
          </a:p>
          <a:p>
            <a:pPr marL="719138" indent="-358775">
              <a:tabLst>
                <a:tab pos="719138" algn="l"/>
              </a:tabLst>
            </a:pPr>
            <a:r>
              <a:rPr lang="de-DE" dirty="0">
                <a:latin typeface="Arial" panose="020B0604020202020204" pitchFamily="34" charset="0"/>
                <a:cs typeface="Arial" panose="020B0604020202020204" pitchFamily="34" charset="0"/>
              </a:rPr>
              <a:t>3.	die Entscheidung rechtskräftig ist.</a:t>
            </a: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41362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D9C9DB-61EC-7E4F-1E3C-4DCF7E3DD84D}"/>
              </a:ext>
            </a:extLst>
          </p:cNvPr>
          <p:cNvSpPr>
            <a:spLocks noGrp="1"/>
          </p:cNvSpPr>
          <p:nvPr>
            <p:ph type="sldNum" sz="quarter" idx="12"/>
          </p:nvPr>
        </p:nvSpPr>
        <p:spPr/>
        <p:txBody>
          <a:bodyPr/>
          <a:lstStyle/>
          <a:p>
            <a:fld id="{20730961-A792-448F-8853-147BFAC65948}" type="slidenum">
              <a:rPr lang="de-DE" smtClean="0"/>
              <a:t>64</a:t>
            </a:fld>
            <a:endParaRPr lang="de-DE"/>
          </a:p>
        </p:txBody>
      </p:sp>
      <p:sp>
        <p:nvSpPr>
          <p:cNvPr id="3" name="Textfeld 2">
            <a:extLst>
              <a:ext uri="{FF2B5EF4-FFF2-40B4-BE49-F238E27FC236}">
                <a16:creationId xmlns:a16="http://schemas.microsoft.com/office/drawing/2014/main" id="{711F5AB9-E618-7FD9-1C7B-2298F0D1C6AE}"/>
              </a:ext>
            </a:extLst>
          </p:cNvPr>
          <p:cNvSpPr txBox="1"/>
          <p:nvPr/>
        </p:nvSpPr>
        <p:spPr>
          <a:xfrm>
            <a:off x="821052" y="850351"/>
            <a:ext cx="7772487" cy="4816703"/>
          </a:xfrm>
          <a:prstGeom prst="rect">
            <a:avLst/>
          </a:prstGeom>
          <a:noFill/>
        </p:spPr>
        <p:txBody>
          <a:bodyPr wrap="square">
            <a:spAutoFit/>
          </a:bodyPr>
          <a:lstStyle/>
          <a:p>
            <a:r>
              <a:rPr lang="de-DE" sz="2200" b="1" baseline="0" dirty="0">
                <a:solidFill>
                  <a:schemeClr val="accent1">
                    <a:lumMod val="75000"/>
                  </a:schemeClr>
                </a:solidFill>
                <a:latin typeface="Arial" panose="020B0604020202020204" pitchFamily="34" charset="0"/>
                <a:cs typeface="Arial" panose="020B0604020202020204" pitchFamily="34" charset="0"/>
              </a:rPr>
              <a:t>Ausländische Verurteilungen</a:t>
            </a:r>
          </a:p>
          <a:p>
            <a:endParaRPr lang="de-DE" sz="2600" b="1" baseline="0" dirty="0">
              <a:solidFill>
                <a:schemeClr val="accent1">
                  <a:lumMod val="75000"/>
                </a:schemeClr>
              </a:solidFill>
              <a:latin typeface="Arial" panose="020B0604020202020204" pitchFamily="34" charset="0"/>
              <a:cs typeface="Arial" panose="020B0604020202020204" pitchFamily="34" charset="0"/>
            </a:endParaRPr>
          </a:p>
          <a:p>
            <a:endParaRPr lang="de-DE" b="1" baseline="0" dirty="0">
              <a:latin typeface="Arial" panose="020B0604020202020204" pitchFamily="34" charset="0"/>
              <a:cs typeface="Arial" panose="020B0604020202020204" pitchFamily="34" charset="0"/>
            </a:endParaRPr>
          </a:p>
          <a:p>
            <a:r>
              <a:rPr lang="de-DE" b="1" baseline="0" dirty="0">
                <a:latin typeface="Arial" panose="020B0604020202020204" pitchFamily="34" charset="0"/>
                <a:cs typeface="Arial" panose="020B0604020202020204" pitchFamily="34" charset="0"/>
              </a:rPr>
              <a:t>§ 55  BZRG           Eintragungen in das Register</a:t>
            </a:r>
          </a:p>
          <a:p>
            <a:r>
              <a:rPr lang="de-DE" b="0" baseline="0" dirty="0">
                <a:latin typeface="Arial" panose="020B0604020202020204" pitchFamily="34" charset="0"/>
                <a:cs typeface="Arial" panose="020B0604020202020204" pitchFamily="34" charset="0"/>
              </a:rPr>
              <a:t>…</a:t>
            </a:r>
          </a:p>
          <a:p>
            <a:pPr marL="446088" indent="-446088">
              <a:spcAft>
                <a:spcPts val="600"/>
              </a:spcAft>
              <a:tabLst>
                <a:tab pos="446088" algn="l"/>
              </a:tabLst>
            </a:pPr>
            <a:r>
              <a:rPr lang="de-DE" b="0" baseline="0" dirty="0">
                <a:latin typeface="Arial" panose="020B0604020202020204" pitchFamily="34" charset="0"/>
                <a:cs typeface="Arial" panose="020B0604020202020204" pitchFamily="34" charset="0"/>
              </a:rPr>
              <a:t> (2)	Die betroffene Person soll unverzüglich zu der Eintragung gehört werden, wenn ihr Aufenthalt feststellbar ist. …</a:t>
            </a:r>
          </a:p>
          <a:p>
            <a:pPr marL="446088" indent="-446088">
              <a:spcAft>
                <a:spcPts val="600"/>
              </a:spcAft>
              <a:tabLst>
                <a:tab pos="446088" algn="l"/>
              </a:tabLst>
            </a:pPr>
            <a:r>
              <a:rPr lang="de-DE" b="0" baseline="0" dirty="0">
                <a:latin typeface="Arial" panose="020B0604020202020204" pitchFamily="34" charset="0"/>
                <a:cs typeface="Arial" panose="020B0604020202020204" pitchFamily="34" charset="0"/>
              </a:rPr>
              <a:t>…</a:t>
            </a:r>
          </a:p>
          <a:p>
            <a:pPr marL="446088" indent="-446088">
              <a:spcAft>
                <a:spcPts val="600"/>
              </a:spcAft>
              <a:tabLst>
                <a:tab pos="446088" algn="l"/>
              </a:tabLst>
            </a:pPr>
            <a:endParaRPr lang="de-DE" b="0" baseline="0" dirty="0">
              <a:latin typeface="Arial" panose="020B0604020202020204" pitchFamily="34" charset="0"/>
              <a:cs typeface="Arial" panose="020B0604020202020204" pitchFamily="34" charset="0"/>
            </a:endParaRPr>
          </a:p>
          <a:p>
            <a:pPr marL="446088" indent="-446088">
              <a:spcAft>
                <a:spcPts val="600"/>
              </a:spcAft>
              <a:tabLst>
                <a:tab pos="446088" algn="l"/>
              </a:tabLst>
            </a:pPr>
            <a:r>
              <a:rPr lang="de-DE" b="1" baseline="0" dirty="0">
                <a:latin typeface="Arial" panose="020B0604020202020204" pitchFamily="34" charset="0"/>
                <a:cs typeface="Arial" panose="020B0604020202020204" pitchFamily="34" charset="0"/>
              </a:rPr>
              <a:t>§ 56  BZRG           Eintragungen in das Register</a:t>
            </a:r>
            <a:br>
              <a:rPr lang="de-DE" b="1" baseline="0" dirty="0">
                <a:latin typeface="Arial" panose="020B0604020202020204" pitchFamily="34" charset="0"/>
                <a:cs typeface="Arial" panose="020B0604020202020204" pitchFamily="34" charset="0"/>
              </a:rPr>
            </a:br>
            <a:endParaRPr lang="de-DE" b="1" baseline="0" dirty="0">
              <a:latin typeface="Arial" panose="020B0604020202020204" pitchFamily="34" charset="0"/>
              <a:cs typeface="Arial" panose="020B0604020202020204" pitchFamily="34" charset="0"/>
            </a:endParaRPr>
          </a:p>
          <a:p>
            <a:pPr marL="446088" indent="-446088">
              <a:spcAft>
                <a:spcPts val="600"/>
              </a:spcAft>
              <a:buAutoNum type="arabicParenBoth"/>
              <a:tabLst>
                <a:tab pos="446088" algn="l"/>
              </a:tabLst>
            </a:pPr>
            <a:r>
              <a:rPr lang="de-DE" b="0" baseline="0" dirty="0">
                <a:latin typeface="Arial" panose="020B0604020202020204" pitchFamily="34" charset="0"/>
                <a:cs typeface="Arial" panose="020B0604020202020204" pitchFamily="34" charset="0"/>
              </a:rPr>
              <a:t>Eintragungen nach § 54 werden bei der Anwendung dieses Gesetzes wie Eintragungen von Verurteilungen durch deutsche Gerichte im Geltungsbereich dieses Gesetzes behandelt.</a:t>
            </a:r>
          </a:p>
          <a:p>
            <a:pPr>
              <a:spcAft>
                <a:spcPts val="600"/>
              </a:spcAft>
              <a:tabLst>
                <a:tab pos="446088" algn="l"/>
              </a:tabLst>
            </a:pPr>
            <a:r>
              <a:rPr lang="de-DE" b="0"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695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A88047-91D5-52D7-85C8-5B0C35A14D78}"/>
              </a:ext>
            </a:extLst>
          </p:cNvPr>
          <p:cNvSpPr>
            <a:spLocks noGrp="1"/>
          </p:cNvSpPr>
          <p:nvPr>
            <p:ph type="sldNum" sz="quarter" idx="12"/>
          </p:nvPr>
        </p:nvSpPr>
        <p:spPr/>
        <p:txBody>
          <a:bodyPr/>
          <a:lstStyle/>
          <a:p>
            <a:fld id="{20730961-A792-448F-8853-147BFAC65948}" type="slidenum">
              <a:rPr lang="de-DE" smtClean="0"/>
              <a:t>65</a:t>
            </a:fld>
            <a:endParaRPr lang="de-DE"/>
          </a:p>
        </p:txBody>
      </p:sp>
      <p:pic>
        <p:nvPicPr>
          <p:cNvPr id="3" name="Grafik 2">
            <a:extLst>
              <a:ext uri="{FF2B5EF4-FFF2-40B4-BE49-F238E27FC236}">
                <a16:creationId xmlns:a16="http://schemas.microsoft.com/office/drawing/2014/main" id="{1FAA5E0E-B434-ADF5-4383-67D83FFEB60F}"/>
              </a:ext>
            </a:extLst>
          </p:cNvPr>
          <p:cNvPicPr>
            <a:picLocks noChangeAspect="1"/>
          </p:cNvPicPr>
          <p:nvPr/>
        </p:nvPicPr>
        <p:blipFill>
          <a:blip r:embed="rId2"/>
          <a:stretch>
            <a:fillRect/>
          </a:stretch>
        </p:blipFill>
        <p:spPr>
          <a:xfrm>
            <a:off x="683568" y="908720"/>
            <a:ext cx="7189970" cy="4419054"/>
          </a:xfrm>
          <a:prstGeom prst="rect">
            <a:avLst/>
          </a:prstGeom>
        </p:spPr>
      </p:pic>
    </p:spTree>
    <p:extLst>
      <p:ext uri="{BB962C8B-B14F-4D97-AF65-F5344CB8AC3E}">
        <p14:creationId xmlns:p14="http://schemas.microsoft.com/office/powerpoint/2010/main" val="2717169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EBBB033-A0D7-DE22-3DB2-7C031E37E784}"/>
              </a:ext>
            </a:extLst>
          </p:cNvPr>
          <p:cNvSpPr>
            <a:spLocks noGrp="1"/>
          </p:cNvSpPr>
          <p:nvPr>
            <p:ph idx="1"/>
          </p:nvPr>
        </p:nvSpPr>
        <p:spPr>
          <a:xfrm>
            <a:off x="716734" y="1351647"/>
            <a:ext cx="7886700" cy="4351338"/>
          </a:xfrm>
          <a:prstGeom prst="rect">
            <a:avLst/>
          </a:prstGeom>
        </p:spPr>
        <p:txBody>
          <a:bodyPr>
            <a:normAutofit/>
          </a:bodyPr>
          <a:lstStyle/>
          <a:p>
            <a:pPr marL="0" indent="0">
              <a:lnSpc>
                <a:spcPct val="150000"/>
              </a:lnSpc>
              <a:buNone/>
            </a:pPr>
            <a:r>
              <a:rPr lang="de-DE" sz="2000" b="1" dirty="0">
                <a:latin typeface="Arial" panose="020B0604020202020204" pitchFamily="34" charset="0"/>
                <a:cs typeface="Arial" panose="020B0604020202020204" pitchFamily="34" charset="0"/>
              </a:rPr>
              <a:t>§ 5 Abs. 2 BZRG</a:t>
            </a:r>
          </a:p>
          <a:p>
            <a:pPr marL="0" indent="0">
              <a:lnSpc>
                <a:spcPct val="100000"/>
              </a:lnSpc>
              <a:buNone/>
            </a:pPr>
            <a:r>
              <a:rPr lang="de-DE" sz="2000" dirty="0">
                <a:latin typeface="Arial" panose="020B0604020202020204" pitchFamily="34" charset="0"/>
                <a:cs typeface="Arial" panose="020B0604020202020204" pitchFamily="34" charset="0"/>
              </a:rPr>
              <a:t>Die Anordnung von Erziehungsmaßregeln und Zuchtmitteln sowie von Nebenstrafen und Nebenfolgen, auf die bei Anwendung von </a:t>
            </a:r>
            <a:r>
              <a:rPr lang="de-DE" sz="2000" dirty="0">
                <a:solidFill>
                  <a:srgbClr val="0070C0"/>
                </a:solidFill>
                <a:latin typeface="Arial" panose="020B0604020202020204" pitchFamily="34" charset="0"/>
                <a:cs typeface="Arial" panose="020B0604020202020204" pitchFamily="34" charset="0"/>
              </a:rPr>
              <a:t>Jugendstrafrecht</a:t>
            </a:r>
            <a:r>
              <a:rPr lang="de-DE" sz="2000" dirty="0">
                <a:latin typeface="Arial" panose="020B0604020202020204" pitchFamily="34" charset="0"/>
                <a:cs typeface="Arial" panose="020B0604020202020204" pitchFamily="34" charset="0"/>
              </a:rPr>
              <a:t> erkannt worden ist, wird in das </a:t>
            </a:r>
            <a:r>
              <a:rPr lang="de-DE" sz="2000" dirty="0">
                <a:solidFill>
                  <a:srgbClr val="0070C0"/>
                </a:solidFill>
                <a:latin typeface="Arial" panose="020B0604020202020204" pitchFamily="34" charset="0"/>
                <a:cs typeface="Arial" panose="020B0604020202020204" pitchFamily="34" charset="0"/>
              </a:rPr>
              <a:t>Register</a:t>
            </a:r>
            <a:r>
              <a:rPr lang="de-DE" sz="2000" dirty="0">
                <a:latin typeface="Arial" panose="020B0604020202020204" pitchFamily="34" charset="0"/>
                <a:cs typeface="Arial" panose="020B0604020202020204" pitchFamily="34" charset="0"/>
              </a:rPr>
              <a:t> eingetragen, wenn sie mit einem Schuldspruch nach § 27 des Jugendgerichtsgesetzes, einer Verurteilung zu Jugendstrafe oder der Anordnung einer Maßregel der Besserung und Sicherung verbunden ist.</a:t>
            </a:r>
          </a:p>
        </p:txBody>
      </p:sp>
      <p:sp>
        <p:nvSpPr>
          <p:cNvPr id="4" name="Foliennummernplatzhalter 3">
            <a:extLst>
              <a:ext uri="{FF2B5EF4-FFF2-40B4-BE49-F238E27FC236}">
                <a16:creationId xmlns:a16="http://schemas.microsoft.com/office/drawing/2014/main" id="{E1AC775C-BCBE-B10F-8435-91535FE5702A}"/>
              </a:ext>
            </a:extLst>
          </p:cNvPr>
          <p:cNvSpPr>
            <a:spLocks noGrp="1"/>
          </p:cNvSpPr>
          <p:nvPr>
            <p:ph type="sldNum" sz="quarter" idx="12"/>
          </p:nvPr>
        </p:nvSpPr>
        <p:spPr/>
        <p:txBody>
          <a:bodyPr/>
          <a:lstStyle/>
          <a:p>
            <a:fld id="{20730961-A792-448F-8853-147BFAC65948}" type="slidenum">
              <a:rPr lang="de-DE" smtClean="0"/>
              <a:t>66</a:t>
            </a:fld>
            <a:endParaRPr lang="de-DE"/>
          </a:p>
        </p:txBody>
      </p:sp>
    </p:spTree>
    <p:extLst>
      <p:ext uri="{BB962C8B-B14F-4D97-AF65-F5344CB8AC3E}">
        <p14:creationId xmlns:p14="http://schemas.microsoft.com/office/powerpoint/2010/main" val="415571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8196065-6D1D-A315-A5AF-EF9FFC610451}"/>
              </a:ext>
            </a:extLst>
          </p:cNvPr>
          <p:cNvSpPr>
            <a:spLocks noGrp="1"/>
          </p:cNvSpPr>
          <p:nvPr>
            <p:ph type="sldNum" sz="quarter" idx="12"/>
          </p:nvPr>
        </p:nvSpPr>
        <p:spPr/>
        <p:txBody>
          <a:bodyPr/>
          <a:lstStyle/>
          <a:p>
            <a:fld id="{20730961-A792-448F-8853-147BFAC65948}" type="slidenum">
              <a:rPr lang="de-DE" smtClean="0"/>
              <a:t>67</a:t>
            </a:fld>
            <a:endParaRPr lang="de-DE"/>
          </a:p>
        </p:txBody>
      </p:sp>
      <p:pic>
        <p:nvPicPr>
          <p:cNvPr id="4" name="Grafik 3">
            <a:extLst>
              <a:ext uri="{FF2B5EF4-FFF2-40B4-BE49-F238E27FC236}">
                <a16:creationId xmlns:a16="http://schemas.microsoft.com/office/drawing/2014/main" id="{C3BB4F3F-1012-6A83-69FD-B84BF5E21C13}"/>
              </a:ext>
            </a:extLst>
          </p:cNvPr>
          <p:cNvPicPr>
            <a:picLocks noChangeAspect="1"/>
          </p:cNvPicPr>
          <p:nvPr/>
        </p:nvPicPr>
        <p:blipFill>
          <a:blip r:embed="rId2"/>
          <a:stretch>
            <a:fillRect/>
          </a:stretch>
        </p:blipFill>
        <p:spPr>
          <a:xfrm>
            <a:off x="2368301" y="184557"/>
            <a:ext cx="4240061" cy="6002323"/>
          </a:xfrm>
          <a:prstGeom prst="rect">
            <a:avLst/>
          </a:prstGeom>
          <a:ln>
            <a:solidFill>
              <a:schemeClr val="accent1"/>
            </a:solidFill>
          </a:ln>
        </p:spPr>
      </p:pic>
    </p:spTree>
    <p:extLst>
      <p:ext uri="{BB962C8B-B14F-4D97-AF65-F5344CB8AC3E}">
        <p14:creationId xmlns:p14="http://schemas.microsoft.com/office/powerpoint/2010/main" val="3559576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7EE1D64-F569-1FB9-9A81-A4FBDD4FD4F1}"/>
              </a:ext>
            </a:extLst>
          </p:cNvPr>
          <p:cNvSpPr>
            <a:spLocks noGrp="1"/>
          </p:cNvSpPr>
          <p:nvPr>
            <p:ph type="sldNum" sz="quarter" idx="12"/>
          </p:nvPr>
        </p:nvSpPr>
        <p:spPr/>
        <p:txBody>
          <a:bodyPr/>
          <a:lstStyle/>
          <a:p>
            <a:fld id="{20730961-A792-448F-8853-147BFAC65948}" type="slidenum">
              <a:rPr lang="de-DE" smtClean="0"/>
              <a:t>68</a:t>
            </a:fld>
            <a:endParaRPr lang="de-DE"/>
          </a:p>
        </p:txBody>
      </p:sp>
      <p:sp>
        <p:nvSpPr>
          <p:cNvPr id="4" name="Textfeld 3">
            <a:extLst>
              <a:ext uri="{FF2B5EF4-FFF2-40B4-BE49-F238E27FC236}">
                <a16:creationId xmlns:a16="http://schemas.microsoft.com/office/drawing/2014/main" id="{13D759F7-93C5-9B5C-35E5-7B0B18FC2527}"/>
              </a:ext>
            </a:extLst>
          </p:cNvPr>
          <p:cNvSpPr txBox="1"/>
          <p:nvPr/>
        </p:nvSpPr>
        <p:spPr>
          <a:xfrm>
            <a:off x="884229" y="484823"/>
            <a:ext cx="7952642" cy="6163226"/>
          </a:xfrm>
          <a:prstGeom prst="rect">
            <a:avLst/>
          </a:prstGeom>
          <a:noFill/>
        </p:spPr>
        <p:txBody>
          <a:bodyPr wrap="square" rtlCol="0">
            <a:spAutoFit/>
          </a:bodyPr>
          <a:lstStyle/>
          <a:p>
            <a:r>
              <a:rPr lang="de-DE" sz="1800" b="1" baseline="0" dirty="0">
                <a:latin typeface="Arial" panose="020B0604020202020204" pitchFamily="34" charset="0"/>
                <a:cs typeface="Arial" panose="020B0604020202020204" pitchFamily="34" charset="0"/>
              </a:rPr>
              <a:t>Registerzeichen</a:t>
            </a:r>
          </a:p>
          <a:p>
            <a:endParaRPr lang="de-DE" sz="1600" b="0" baseline="0" dirty="0">
              <a:latin typeface="Arial" panose="020B0604020202020204" pitchFamily="34" charset="0"/>
              <a:cs typeface="Arial" panose="020B0604020202020204" pitchFamily="34" charset="0"/>
            </a:endParaRPr>
          </a:p>
          <a:p>
            <a:endParaRPr lang="de-DE" sz="1600" b="0" baseline="0" dirty="0">
              <a:latin typeface="Arial" panose="020B0604020202020204" pitchFamily="34" charset="0"/>
              <a:cs typeface="Arial" panose="020B0604020202020204" pitchFamily="34" charset="0"/>
            </a:endParaRPr>
          </a:p>
          <a:p>
            <a:r>
              <a:rPr lang="de-DE" sz="1600" b="1" baseline="0" dirty="0"/>
              <a:t>Staatsanwaltschaft</a:t>
            </a:r>
            <a:r>
              <a:rPr lang="de-DE" sz="1600" b="0" baseline="0" dirty="0"/>
              <a:t>:</a:t>
            </a:r>
          </a:p>
          <a:p>
            <a:pPr>
              <a:lnSpc>
                <a:spcPts val="2500"/>
              </a:lnSpc>
              <a:tabLst>
                <a:tab pos="715963" algn="l"/>
              </a:tabLst>
            </a:pPr>
            <a:r>
              <a:rPr lang="de-DE" sz="1600" b="0" baseline="0" dirty="0" err="1">
                <a:latin typeface="Arial" panose="020B0604020202020204" pitchFamily="34" charset="0"/>
                <a:cs typeface="Arial" panose="020B0604020202020204" pitchFamily="34" charset="0"/>
              </a:rPr>
              <a:t>Js</a:t>
            </a:r>
            <a:r>
              <a:rPr lang="de-DE" sz="1600" b="0" baseline="0" dirty="0">
                <a:latin typeface="Arial" panose="020B0604020202020204" pitchFamily="34" charset="0"/>
                <a:cs typeface="Arial" panose="020B0604020202020204" pitchFamily="34" charset="0"/>
              </a:rPr>
              <a:t>	Staatsanwaltliche Ermittlungsverfahren gegen bekannte Beschuldigte</a:t>
            </a:r>
          </a:p>
          <a:p>
            <a:pPr>
              <a:lnSpc>
                <a:spcPts val="2500"/>
              </a:lnSpc>
              <a:tabLst>
                <a:tab pos="715963" algn="l"/>
              </a:tabLst>
            </a:pPr>
            <a:r>
              <a:rPr lang="de-DE" sz="1600" b="0" baseline="0" dirty="0">
                <a:cs typeface="Arial" panose="020B0604020202020204" pitchFamily="34" charset="0"/>
              </a:rPr>
              <a:t>VRs	Vollstreckungssachen (Staatsanwaltschaft)</a:t>
            </a:r>
          </a:p>
          <a:p>
            <a:pPr>
              <a:lnSpc>
                <a:spcPts val="2500"/>
              </a:lnSpc>
              <a:tabLst>
                <a:tab pos="715963" algn="l"/>
              </a:tabLst>
            </a:pPr>
            <a:endParaRPr lang="de-DE" sz="1600" b="0" baseline="0" dirty="0">
              <a:cs typeface="Arial" panose="020B0604020202020204" pitchFamily="34" charset="0"/>
            </a:endParaRPr>
          </a:p>
          <a:p>
            <a:pPr>
              <a:lnSpc>
                <a:spcPts val="2500"/>
              </a:lnSpc>
              <a:tabLst>
                <a:tab pos="715963" algn="l"/>
              </a:tabLst>
            </a:pPr>
            <a:r>
              <a:rPr lang="de-DE" sz="1600" b="1" baseline="0" dirty="0">
                <a:latin typeface="Arial" panose="020B0604020202020204" pitchFamily="34" charset="0"/>
                <a:cs typeface="Arial" panose="020B0604020202020204" pitchFamily="34" charset="0"/>
              </a:rPr>
              <a:t>Amtsgericht</a:t>
            </a:r>
            <a:r>
              <a:rPr lang="de-DE" sz="1600" b="0" baseline="0" dirty="0">
                <a:latin typeface="Arial" panose="020B0604020202020204" pitchFamily="34" charset="0"/>
                <a:cs typeface="Arial" panose="020B0604020202020204" pitchFamily="34" charset="0"/>
              </a:rPr>
              <a:t>:</a:t>
            </a:r>
          </a:p>
          <a:p>
            <a:pPr>
              <a:lnSpc>
                <a:spcPts val="2500"/>
              </a:lnSpc>
              <a:tabLst>
                <a:tab pos="715963" algn="l"/>
              </a:tabLst>
            </a:pPr>
            <a:r>
              <a:rPr lang="de-DE" sz="1600" b="0" baseline="0" dirty="0">
                <a:latin typeface="Arial" panose="020B0604020202020204" pitchFamily="34" charset="0"/>
                <a:cs typeface="Arial" panose="020B0604020202020204" pitchFamily="34" charset="0"/>
              </a:rPr>
              <a:t>Cs	Strafbefehlsverfahren</a:t>
            </a:r>
          </a:p>
          <a:p>
            <a:pPr>
              <a:lnSpc>
                <a:spcPts val="2500"/>
              </a:lnSpc>
              <a:tabLst>
                <a:tab pos="715963" algn="l"/>
              </a:tabLst>
            </a:pPr>
            <a:r>
              <a:rPr lang="de-DE" sz="1600" b="0" baseline="0" dirty="0" err="1">
                <a:latin typeface="Arial" panose="020B0604020202020204" pitchFamily="34" charset="0"/>
                <a:cs typeface="Arial" panose="020B0604020202020204" pitchFamily="34" charset="0"/>
              </a:rPr>
              <a:t>Ds</a:t>
            </a:r>
            <a:r>
              <a:rPr lang="de-DE" sz="1600" b="0" baseline="0" dirty="0">
                <a:latin typeface="Arial" panose="020B0604020202020204" pitchFamily="34" charset="0"/>
                <a:cs typeface="Arial" panose="020B0604020202020204" pitchFamily="34" charset="0"/>
              </a:rPr>
              <a:t>	Anklagen beim Amtsgericht (auch mit Zusatz „Jug.“ oder „</a:t>
            </a:r>
            <a:r>
              <a:rPr lang="de-DE" sz="1600" b="0" baseline="0" dirty="0" err="1">
                <a:latin typeface="Arial" panose="020B0604020202020204" pitchFamily="34" charset="0"/>
                <a:cs typeface="Arial" panose="020B0604020202020204" pitchFamily="34" charset="0"/>
              </a:rPr>
              <a:t>Hw</a:t>
            </a:r>
            <a:r>
              <a:rPr lang="de-DE" sz="1600" b="0" baseline="0" dirty="0">
                <a:latin typeface="Arial" panose="020B0604020202020204" pitchFamily="34" charset="0"/>
                <a:cs typeface="Arial" panose="020B0604020202020204" pitchFamily="34" charset="0"/>
              </a:rPr>
              <a:t>.“)</a:t>
            </a:r>
          </a:p>
          <a:p>
            <a:pPr>
              <a:lnSpc>
                <a:spcPts val="2500"/>
              </a:lnSpc>
              <a:tabLst>
                <a:tab pos="715963" algn="l"/>
              </a:tabLst>
            </a:pPr>
            <a:r>
              <a:rPr lang="de-DE" sz="1600" b="0" baseline="0" dirty="0" err="1">
                <a:latin typeface="Arial" panose="020B0604020202020204" pitchFamily="34" charset="0"/>
                <a:cs typeface="Arial" panose="020B0604020202020204" pitchFamily="34" charset="0"/>
              </a:rPr>
              <a:t>Ls</a:t>
            </a:r>
            <a:r>
              <a:rPr lang="de-DE" sz="1600" b="0" baseline="0" dirty="0">
                <a:latin typeface="Arial" panose="020B0604020202020204" pitchFamily="34" charset="0"/>
                <a:cs typeface="Arial" panose="020B0604020202020204" pitchFamily="34" charset="0"/>
              </a:rPr>
              <a:t>	Anklagen beim Schöffengericht (auch mit Zusatz „Jug.“ oder „</a:t>
            </a:r>
            <a:r>
              <a:rPr lang="de-DE" sz="1600" b="0" baseline="0" dirty="0" err="1">
                <a:latin typeface="Arial" panose="020B0604020202020204" pitchFamily="34" charset="0"/>
                <a:cs typeface="Arial" panose="020B0604020202020204" pitchFamily="34" charset="0"/>
              </a:rPr>
              <a:t>Hw</a:t>
            </a:r>
            <a:r>
              <a:rPr lang="de-DE" sz="1600" b="0" baseline="0" dirty="0">
                <a:latin typeface="Arial" panose="020B0604020202020204" pitchFamily="34" charset="0"/>
                <a:cs typeface="Arial" panose="020B0604020202020204" pitchFamily="34" charset="0"/>
              </a:rPr>
              <a:t>.“)</a:t>
            </a:r>
          </a:p>
          <a:p>
            <a:pPr>
              <a:lnSpc>
                <a:spcPts val="2500"/>
              </a:lnSpc>
              <a:tabLst>
                <a:tab pos="715963" algn="l"/>
              </a:tabLst>
            </a:pPr>
            <a:r>
              <a:rPr lang="de-DE" sz="1600" b="0" baseline="0" dirty="0">
                <a:cs typeface="Arial" panose="020B0604020202020204" pitchFamily="34" charset="0"/>
              </a:rPr>
              <a:t>OWi	Bußgeldsachen</a:t>
            </a:r>
          </a:p>
          <a:p>
            <a:pPr>
              <a:lnSpc>
                <a:spcPts val="2500"/>
              </a:lnSpc>
              <a:tabLst>
                <a:tab pos="715963" algn="l"/>
              </a:tabLst>
            </a:pPr>
            <a:endParaRPr lang="de-DE" sz="1600" b="0" baseline="0" dirty="0">
              <a:cs typeface="Arial" panose="020B0604020202020204" pitchFamily="34" charset="0"/>
            </a:endParaRPr>
          </a:p>
          <a:p>
            <a:pPr>
              <a:lnSpc>
                <a:spcPts val="2500"/>
              </a:lnSpc>
              <a:tabLst>
                <a:tab pos="715963" algn="l"/>
              </a:tabLst>
            </a:pPr>
            <a:r>
              <a:rPr lang="de-DE" sz="1600" b="1" baseline="0" dirty="0">
                <a:latin typeface="Arial" panose="020B0604020202020204" pitchFamily="34" charset="0"/>
                <a:cs typeface="Arial" panose="020B0604020202020204" pitchFamily="34" charset="0"/>
              </a:rPr>
              <a:t>Landgericht</a:t>
            </a:r>
            <a:r>
              <a:rPr lang="de-DE" sz="1600" b="0" baseline="0" dirty="0">
                <a:latin typeface="Arial" panose="020B0604020202020204" pitchFamily="34" charset="0"/>
                <a:cs typeface="Arial" panose="020B0604020202020204" pitchFamily="34" charset="0"/>
              </a:rPr>
              <a:t>:</a:t>
            </a:r>
          </a:p>
          <a:p>
            <a:pPr>
              <a:lnSpc>
                <a:spcPts val="2500"/>
              </a:lnSpc>
              <a:tabLst>
                <a:tab pos="715963" algn="l"/>
              </a:tabLst>
            </a:pPr>
            <a:r>
              <a:rPr lang="de-DE" sz="1600" b="0" baseline="0" dirty="0">
                <a:cs typeface="Arial" panose="020B0604020202020204" pitchFamily="34" charset="0"/>
              </a:rPr>
              <a:t>NBs	Berufungsverfahren </a:t>
            </a:r>
            <a:endParaRPr lang="de-DE" sz="1600" b="0" baseline="0" dirty="0">
              <a:latin typeface="Arial" panose="020B0604020202020204" pitchFamily="34" charset="0"/>
              <a:cs typeface="Arial" panose="020B0604020202020204" pitchFamily="34" charset="0"/>
            </a:endParaRPr>
          </a:p>
          <a:p>
            <a:pPr>
              <a:lnSpc>
                <a:spcPts val="2500"/>
              </a:lnSpc>
              <a:tabLst>
                <a:tab pos="715963" algn="l"/>
              </a:tabLst>
            </a:pPr>
            <a:r>
              <a:rPr lang="de-DE" sz="1600" b="0" baseline="0" dirty="0">
                <a:latin typeface="Arial" panose="020B0604020202020204" pitchFamily="34" charset="0"/>
                <a:cs typeface="Arial" panose="020B0604020202020204" pitchFamily="34" charset="0"/>
              </a:rPr>
              <a:t>KLs	Anklagen beim Landgericht, große Strafkammer oder Jugendkammer</a:t>
            </a:r>
          </a:p>
          <a:p>
            <a:pPr>
              <a:lnSpc>
                <a:spcPts val="2500"/>
              </a:lnSpc>
              <a:tabLst>
                <a:tab pos="715963" algn="l"/>
              </a:tabLst>
            </a:pPr>
            <a:r>
              <a:rPr lang="de-DE" sz="1600" b="0" baseline="0" dirty="0" err="1">
                <a:latin typeface="Arial" panose="020B0604020202020204" pitchFamily="34" charset="0"/>
                <a:cs typeface="Arial" panose="020B0604020202020204" pitchFamily="34" charset="0"/>
              </a:rPr>
              <a:t>Ks</a:t>
            </a:r>
            <a:r>
              <a:rPr lang="de-DE" sz="1600" b="0" baseline="0" dirty="0">
                <a:latin typeface="Arial" panose="020B0604020202020204" pitchFamily="34" charset="0"/>
                <a:cs typeface="Arial" panose="020B0604020202020204" pitchFamily="34" charset="0"/>
              </a:rPr>
              <a:t>	Anklagen vor der Schwurgerichtskammer </a:t>
            </a:r>
          </a:p>
          <a:p>
            <a:pPr>
              <a:lnSpc>
                <a:spcPts val="2500"/>
              </a:lnSpc>
              <a:tabLst>
                <a:tab pos="715963" algn="l"/>
              </a:tabLst>
            </a:pPr>
            <a:r>
              <a:rPr lang="de-DE" sz="1600" b="0" baseline="0" dirty="0" err="1">
                <a:latin typeface="Arial" panose="020B0604020202020204" pitchFamily="34" charset="0"/>
                <a:cs typeface="Arial" panose="020B0604020202020204" pitchFamily="34" charset="0"/>
              </a:rPr>
              <a:t>StVK</a:t>
            </a:r>
            <a:r>
              <a:rPr lang="de-DE" sz="1600" b="0" baseline="0" dirty="0">
                <a:latin typeface="Arial" panose="020B0604020202020204" pitchFamily="34" charset="0"/>
                <a:cs typeface="Arial" panose="020B0604020202020204" pitchFamily="34" charset="0"/>
              </a:rPr>
              <a:t>	Strafvollstreckungskammern der Landgerichte</a:t>
            </a:r>
          </a:p>
          <a:p>
            <a:pPr>
              <a:lnSpc>
                <a:spcPts val="2500"/>
              </a:lnSpc>
              <a:tabLst>
                <a:tab pos="715963" algn="l"/>
              </a:tabLst>
            </a:pPr>
            <a:endParaRPr lang="de-DE" sz="1600" b="0" baseline="0" dirty="0">
              <a:latin typeface="Arial" panose="020B0604020202020204" pitchFamily="34" charset="0"/>
              <a:cs typeface="Arial" panose="020B0604020202020204" pitchFamily="34" charset="0"/>
            </a:endParaRPr>
          </a:p>
          <a:p>
            <a:endParaRPr lang="de-DE" sz="16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52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69</a:t>
            </a:fld>
            <a:endParaRPr lang="de-DE"/>
          </a:p>
        </p:txBody>
      </p:sp>
      <p:sp>
        <p:nvSpPr>
          <p:cNvPr id="3" name="Inhaltsplatzhalter 2">
            <a:extLst>
              <a:ext uri="{FF2B5EF4-FFF2-40B4-BE49-F238E27FC236}">
                <a16:creationId xmlns:a16="http://schemas.microsoft.com/office/drawing/2014/main" id="{75D81FFD-AB87-BDA6-36D8-A9E75127006D}"/>
              </a:ext>
            </a:extLst>
          </p:cNvPr>
          <p:cNvSpPr txBox="1">
            <a:spLocks/>
          </p:cNvSpPr>
          <p:nvPr/>
        </p:nvSpPr>
        <p:spPr>
          <a:xfrm>
            <a:off x="760442" y="1809286"/>
            <a:ext cx="7886700" cy="4351338"/>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177800" indent="-177800">
              <a:buFont typeface="Wingdings" panose="05000000000000000000" pitchFamily="2" charset="2"/>
              <a:buNone/>
            </a:pPr>
            <a:r>
              <a:rPr lang="de-DE" sz="1800" b="0" kern="0" baseline="0" dirty="0">
                <a:latin typeface="Arial" panose="020B0604020202020204" pitchFamily="34" charset="0"/>
                <a:cs typeface="Arial" panose="020B0604020202020204" pitchFamily="34" charset="0"/>
              </a:rPr>
              <a:t>Prinzip:</a:t>
            </a:r>
          </a:p>
          <a:p>
            <a:pPr>
              <a:buClr>
                <a:schemeClr val="tx1"/>
              </a:buClr>
              <a:buFont typeface="Symbol" panose="05050102010706020507" pitchFamily="18" charset="2"/>
              <a:buChar char="-"/>
            </a:pPr>
            <a:r>
              <a:rPr lang="de-DE" sz="1800" b="0" kern="0" baseline="0" dirty="0">
                <a:latin typeface="Arial" panose="020B0604020202020204" pitchFamily="34" charset="0"/>
                <a:cs typeface="Arial" panose="020B0604020202020204" pitchFamily="34" charset="0"/>
              </a:rPr>
              <a:t>es steht das im Führungszeugnis, was im Bundeszentralregister steht</a:t>
            </a:r>
          </a:p>
          <a:p>
            <a:pPr marL="177800" indent="-177800">
              <a:buNone/>
            </a:pPr>
            <a:endParaRPr lang="de-DE" sz="1800" b="0" kern="0" baseline="0" dirty="0">
              <a:latin typeface="Arial" panose="020B0604020202020204" pitchFamily="34" charset="0"/>
              <a:cs typeface="Arial" panose="020B0604020202020204" pitchFamily="34" charset="0"/>
            </a:endParaRPr>
          </a:p>
          <a:p>
            <a:pPr marL="0" indent="0">
              <a:buClr>
                <a:schemeClr val="tx1"/>
              </a:buClr>
              <a:buNone/>
            </a:pPr>
            <a:r>
              <a:rPr lang="de-DE" sz="1800" b="0" kern="0" baseline="0" dirty="0">
                <a:latin typeface="Arial" panose="020B0604020202020204" pitchFamily="34" charset="0"/>
                <a:cs typeface="Arial" panose="020B0604020202020204" pitchFamily="34" charset="0"/>
              </a:rPr>
              <a:t>aber:</a:t>
            </a:r>
          </a:p>
          <a:p>
            <a:pPr>
              <a:buClr>
                <a:schemeClr val="tx1"/>
              </a:buClr>
              <a:buFont typeface="Symbol" panose="05050102010706020507" pitchFamily="18" charset="2"/>
              <a:buChar char="-"/>
            </a:pPr>
            <a:r>
              <a:rPr lang="de-DE" sz="1800" b="0" kern="0" baseline="0" dirty="0">
                <a:latin typeface="Arial" panose="020B0604020202020204" pitchFamily="34" charset="0"/>
                <a:cs typeface="Arial" panose="020B0604020202020204" pitchFamily="34" charset="0"/>
              </a:rPr>
              <a:t>bestimmte Inhalte werden nicht aufgenommen</a:t>
            </a:r>
          </a:p>
          <a:p>
            <a:pPr>
              <a:buClr>
                <a:schemeClr val="tx1"/>
              </a:buClr>
              <a:buFont typeface="Symbol" panose="05050102010706020507" pitchFamily="18" charset="2"/>
              <a:buChar char="-"/>
            </a:pPr>
            <a:r>
              <a:rPr lang="de-DE" sz="1800" b="0" kern="0" baseline="0" dirty="0">
                <a:latin typeface="Arial" panose="020B0604020202020204" pitchFamily="34" charset="0"/>
                <a:cs typeface="Arial" panose="020B0604020202020204" pitchFamily="34" charset="0"/>
              </a:rPr>
              <a:t>von diesen Inhalten werden bestimmte dann doch wieder aufgenommen</a:t>
            </a:r>
            <a:br>
              <a:rPr lang="de-DE" sz="1800" b="0" kern="0" baseline="0" dirty="0">
                <a:latin typeface="Arial" panose="020B0604020202020204" pitchFamily="34" charset="0"/>
                <a:cs typeface="Arial" panose="020B0604020202020204" pitchFamily="34" charset="0"/>
              </a:rPr>
            </a:br>
            <a:endParaRPr lang="de-DE" sz="1800" b="0" kern="0" baseline="0" dirty="0">
              <a:latin typeface="Arial" panose="020B0604020202020204" pitchFamily="34" charset="0"/>
              <a:cs typeface="Arial" panose="020B0604020202020204" pitchFamily="34" charset="0"/>
            </a:endParaRPr>
          </a:p>
          <a:p>
            <a:pPr marL="177800" indent="-177800">
              <a:buFont typeface="Wingdings" panose="05000000000000000000" pitchFamily="2" charset="2"/>
              <a:buNone/>
            </a:pPr>
            <a:r>
              <a:rPr lang="de-DE" sz="1800" b="0" kern="0" baseline="0" dirty="0">
                <a:solidFill>
                  <a:srgbClr val="0070C0"/>
                </a:solidFill>
                <a:latin typeface="Arial" panose="020B0604020202020204" pitchFamily="34" charset="0"/>
                <a:cs typeface="Arial" panose="020B0604020202020204" pitchFamily="34" charset="0"/>
              </a:rPr>
              <a:t>also: </a:t>
            </a:r>
          </a:p>
          <a:p>
            <a:pPr marL="177800" indent="-177800">
              <a:buFont typeface="Wingdings" panose="05000000000000000000" pitchFamily="2" charset="2"/>
              <a:buNone/>
            </a:pPr>
            <a:r>
              <a:rPr lang="de-DE" sz="1800" b="0" kern="0" baseline="0" dirty="0">
                <a:solidFill>
                  <a:srgbClr val="0070C0"/>
                </a:solidFill>
                <a:latin typeface="Arial" panose="020B0604020202020204" pitchFamily="34" charset="0"/>
                <a:cs typeface="Arial" panose="020B0604020202020204" pitchFamily="34" charset="0"/>
              </a:rPr>
              <a:t>            Regel – Ausnahme – Gegenausnahme</a:t>
            </a:r>
          </a:p>
        </p:txBody>
      </p:sp>
      <p:sp>
        <p:nvSpPr>
          <p:cNvPr id="5" name="Titel 1">
            <a:extLst>
              <a:ext uri="{FF2B5EF4-FFF2-40B4-BE49-F238E27FC236}">
                <a16:creationId xmlns:a16="http://schemas.microsoft.com/office/drawing/2014/main" id="{B8D5AC2B-07F4-5241-14A3-A5E4521CB906}"/>
              </a:ext>
            </a:extLst>
          </p:cNvPr>
          <p:cNvSpPr txBox="1">
            <a:spLocks/>
          </p:cNvSpPr>
          <p:nvPr/>
        </p:nvSpPr>
        <p:spPr>
          <a:xfrm>
            <a:off x="683568" y="764704"/>
            <a:ext cx="7886700" cy="543595"/>
          </a:xfrm>
          <a:prstGeom prst="rect">
            <a:avLst/>
          </a:prstGeom>
        </p:spPr>
        <p:txBody>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de-DE" sz="2400" b="1" kern="0" baseline="0" dirty="0">
                <a:latin typeface="Arial" panose="020B0604020202020204" pitchFamily="34" charset="0"/>
                <a:cs typeface="Arial" panose="020B0604020202020204" pitchFamily="34" charset="0"/>
              </a:rPr>
              <a:t>Was steht im Führungszeugnis?</a:t>
            </a:r>
          </a:p>
        </p:txBody>
      </p:sp>
    </p:spTree>
    <p:extLst>
      <p:ext uri="{BB962C8B-B14F-4D97-AF65-F5344CB8AC3E}">
        <p14:creationId xmlns:p14="http://schemas.microsoft.com/office/powerpoint/2010/main" val="11941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97047E-6B51-62C9-7494-6BF03E379E0D}"/>
              </a:ext>
            </a:extLst>
          </p:cNvPr>
          <p:cNvSpPr>
            <a:spLocks noGrp="1"/>
          </p:cNvSpPr>
          <p:nvPr>
            <p:ph type="sldNum" sz="quarter" idx="12"/>
          </p:nvPr>
        </p:nvSpPr>
        <p:spPr/>
        <p:txBody>
          <a:bodyPr/>
          <a:lstStyle/>
          <a:p>
            <a:fld id="{20730961-A792-448F-8853-147BFAC65948}" type="slidenum">
              <a:rPr lang="de-DE" smtClean="0"/>
              <a:t>7</a:t>
            </a:fld>
            <a:endParaRPr lang="de-DE"/>
          </a:p>
        </p:txBody>
      </p:sp>
      <p:sp>
        <p:nvSpPr>
          <p:cNvPr id="3" name="Textfeld 2">
            <a:extLst>
              <a:ext uri="{FF2B5EF4-FFF2-40B4-BE49-F238E27FC236}">
                <a16:creationId xmlns:a16="http://schemas.microsoft.com/office/drawing/2014/main" id="{39FDAC9F-DBA6-9C28-5402-6A9077D7E1F0}"/>
              </a:ext>
            </a:extLst>
          </p:cNvPr>
          <p:cNvSpPr txBox="1"/>
          <p:nvPr/>
        </p:nvSpPr>
        <p:spPr>
          <a:xfrm>
            <a:off x="1259632" y="1484784"/>
            <a:ext cx="6192688" cy="2939266"/>
          </a:xfrm>
          <a:prstGeom prst="rect">
            <a:avLst/>
          </a:prstGeom>
          <a:noFill/>
        </p:spPr>
        <p:txBody>
          <a:bodyPr wrap="square" rtlCol="0">
            <a:spAutoFit/>
          </a:bodyPr>
          <a:lstStyle/>
          <a:p>
            <a:r>
              <a:rPr lang="de-DE" dirty="0"/>
              <a:t>Führungsaufsicht </a:t>
            </a:r>
            <a:r>
              <a:rPr lang="de-DE" b="1" dirty="0"/>
              <a:t>kann</a:t>
            </a:r>
            <a:r>
              <a:rPr lang="de-DE" dirty="0"/>
              <a:t> im Urteil angeordnet werden, </a:t>
            </a:r>
          </a:p>
          <a:p>
            <a:endParaRPr lang="de-DE" dirty="0"/>
          </a:p>
          <a:p>
            <a:r>
              <a:rPr lang="de-DE" dirty="0"/>
              <a:t>wenn wegen bestimmter Delikte verurteilt wurde (Dies sind die </a:t>
            </a:r>
            <a:br>
              <a:rPr lang="de-DE" dirty="0"/>
            </a:br>
            <a:r>
              <a:rPr lang="de-DE" dirty="0"/>
              <a:t>§§ 129a Abs. 7, 181b, 239c, 245, 256 Abs. 1, 262, 263 Abs. 6, 263a Abs. 2, 321 StGB und § 34 BtMG)</a:t>
            </a:r>
          </a:p>
          <a:p>
            <a:endParaRPr lang="de-DE" dirty="0"/>
          </a:p>
          <a:p>
            <a:r>
              <a:rPr lang="de-DE" b="1" dirty="0"/>
              <a:t>und wenn</a:t>
            </a:r>
          </a:p>
          <a:p>
            <a:endParaRPr lang="de-DE" b="1" dirty="0"/>
          </a:p>
          <a:p>
            <a:pPr marL="285750" indent="-285750">
              <a:spcAft>
                <a:spcPts val="600"/>
              </a:spcAft>
              <a:buFont typeface="Wingdings" panose="05000000000000000000" pitchFamily="2" charset="2"/>
              <a:buChar char="Ø"/>
            </a:pPr>
            <a:r>
              <a:rPr lang="de-DE" dirty="0"/>
              <a:t>mindestens 6 Monate Freiheitsstrafe verhängt wurden und</a:t>
            </a:r>
          </a:p>
          <a:p>
            <a:pPr marL="285750" indent="-285750">
              <a:spcAft>
                <a:spcPts val="600"/>
              </a:spcAft>
              <a:buFont typeface="Wingdings" panose="05000000000000000000" pitchFamily="2" charset="2"/>
              <a:buChar char="Ø"/>
            </a:pPr>
            <a:r>
              <a:rPr lang="de-DE" dirty="0"/>
              <a:t>die Gefahr der Begehung weiterer Straftaten besteht</a:t>
            </a:r>
          </a:p>
        </p:txBody>
      </p:sp>
    </p:spTree>
    <p:extLst>
      <p:ext uri="{BB962C8B-B14F-4D97-AF65-F5344CB8AC3E}">
        <p14:creationId xmlns:p14="http://schemas.microsoft.com/office/powerpoint/2010/main" val="488201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70</a:t>
            </a:fld>
            <a:endParaRPr lang="de-DE"/>
          </a:p>
        </p:txBody>
      </p:sp>
      <p:sp>
        <p:nvSpPr>
          <p:cNvPr id="3" name="Inhaltsplatzhalter 2">
            <a:extLst>
              <a:ext uri="{FF2B5EF4-FFF2-40B4-BE49-F238E27FC236}">
                <a16:creationId xmlns:a16="http://schemas.microsoft.com/office/drawing/2014/main" id="{224EE5D7-68A1-464E-68C5-72A56C4D4CC1}"/>
              </a:ext>
            </a:extLst>
          </p:cNvPr>
          <p:cNvSpPr txBox="1">
            <a:spLocks/>
          </p:cNvSpPr>
          <p:nvPr/>
        </p:nvSpPr>
        <p:spPr>
          <a:xfrm>
            <a:off x="1111133" y="770638"/>
            <a:ext cx="7128792" cy="4351338"/>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Font typeface="Wingdings" panose="05000000000000000000" pitchFamily="2" charset="2"/>
              <a:buNone/>
            </a:pPr>
            <a:r>
              <a:rPr lang="de-DE" sz="2400" b="1" kern="0" baseline="0" dirty="0">
                <a:latin typeface="Arial" panose="020B0604020202020204" pitchFamily="34" charset="0"/>
                <a:cs typeface="Arial" panose="020B0604020202020204" pitchFamily="34" charset="0"/>
              </a:rPr>
              <a:t>Faustregel</a:t>
            </a:r>
            <a:r>
              <a:rPr lang="de-DE" sz="2400" b="1" kern="0" dirty="0">
                <a:latin typeface="Arial" panose="020B0604020202020204" pitchFamily="34" charset="0"/>
                <a:cs typeface="Arial" panose="020B0604020202020204" pitchFamily="34" charset="0"/>
              </a:rPr>
              <a:t> 1</a:t>
            </a:r>
            <a:endParaRPr lang="de-DE" sz="2400" b="1" kern="0" baseline="0" dirty="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de-DE" sz="2000" kern="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de-DE" sz="2000" b="0" kern="0" baseline="0" dirty="0">
                <a:latin typeface="Arial" panose="020B0604020202020204" pitchFamily="34" charset="0"/>
                <a:cs typeface="Arial" panose="020B0604020202020204" pitchFamily="34" charset="0"/>
              </a:rPr>
              <a:t>Im Führungszeugnis stehen Verurteilungen nach </a:t>
            </a:r>
            <a:r>
              <a:rPr lang="de-DE" sz="2000" b="0" kern="0" baseline="0" dirty="0">
                <a:solidFill>
                  <a:srgbClr val="0070C0"/>
                </a:solidFill>
                <a:latin typeface="Arial" panose="020B0604020202020204" pitchFamily="34" charset="0"/>
                <a:cs typeface="Arial" panose="020B0604020202020204" pitchFamily="34" charset="0"/>
              </a:rPr>
              <a:t>Erwachsenenstrafrecht</a:t>
            </a:r>
            <a:r>
              <a:rPr lang="de-DE" sz="2000" b="0" kern="0" baseline="0" dirty="0">
                <a:latin typeface="Arial" panose="020B0604020202020204" pitchFamily="34" charset="0"/>
                <a:cs typeface="Arial" panose="020B0604020202020204" pitchFamily="34" charset="0"/>
              </a:rPr>
              <a:t> </a:t>
            </a:r>
            <a:r>
              <a:rPr lang="de-DE" sz="2000" b="0" u="sng" kern="0" baseline="0" dirty="0">
                <a:latin typeface="Arial" panose="020B0604020202020204" pitchFamily="34" charset="0"/>
                <a:cs typeface="Arial" panose="020B0604020202020204" pitchFamily="34" charset="0"/>
              </a:rPr>
              <a:t>nur</a:t>
            </a:r>
            <a:r>
              <a:rPr lang="de-DE" sz="2000" b="0" kern="0" baseline="0" dirty="0">
                <a:latin typeface="Arial" panose="020B0604020202020204" pitchFamily="34" charset="0"/>
                <a:cs typeface="Arial" panose="020B0604020202020204" pitchFamily="34" charset="0"/>
              </a:rPr>
              <a:t>, wenn die verhängte Strafe </a:t>
            </a:r>
          </a:p>
          <a:p>
            <a:pPr>
              <a:buClr>
                <a:schemeClr val="tx1"/>
              </a:buClr>
              <a:buSzPct val="100000"/>
              <a:buFont typeface="Wingdings" panose="05000000000000000000" pitchFamily="2" charset="2"/>
              <a:buChar char="§"/>
            </a:pPr>
            <a:r>
              <a:rPr lang="de-DE" sz="2000" b="0" kern="0" baseline="0" dirty="0">
                <a:latin typeface="Arial" panose="020B0604020202020204" pitchFamily="34" charset="0"/>
                <a:cs typeface="Arial" panose="020B0604020202020204" pitchFamily="34" charset="0"/>
              </a:rPr>
              <a:t>mehr als 90 Tagessätze Geldstrafe oder </a:t>
            </a:r>
            <a:br>
              <a:rPr lang="de-DE" sz="2000" b="0" kern="0" baseline="0" dirty="0">
                <a:latin typeface="Arial" panose="020B0604020202020204" pitchFamily="34" charset="0"/>
                <a:cs typeface="Arial" panose="020B0604020202020204" pitchFamily="34" charset="0"/>
              </a:rPr>
            </a:br>
            <a:r>
              <a:rPr lang="de-DE" sz="2000" b="0" kern="0" baseline="0" dirty="0">
                <a:latin typeface="Arial" panose="020B0604020202020204" pitchFamily="34" charset="0"/>
                <a:cs typeface="Arial" panose="020B0604020202020204" pitchFamily="34" charset="0"/>
              </a:rPr>
              <a:t>mehr als 3 Monate Freiheitsstrafe beträgt  </a:t>
            </a:r>
            <a:r>
              <a:rPr lang="de-DE" sz="2000" b="0" kern="0" baseline="0" dirty="0">
                <a:solidFill>
                  <a:srgbClr val="FF0000"/>
                </a:solidFill>
                <a:latin typeface="Arial" panose="020B0604020202020204" pitchFamily="34" charset="0"/>
                <a:cs typeface="Arial" panose="020B0604020202020204" pitchFamily="34" charset="0"/>
              </a:rPr>
              <a:t>oder</a:t>
            </a:r>
            <a:r>
              <a:rPr lang="de-DE" sz="2000" b="0" kern="0" baseline="0" dirty="0">
                <a:latin typeface="Arial" panose="020B0604020202020204" pitchFamily="34" charset="0"/>
                <a:cs typeface="Arial" panose="020B0604020202020204" pitchFamily="34" charset="0"/>
              </a:rPr>
              <a:t> </a:t>
            </a:r>
          </a:p>
          <a:p>
            <a:pPr>
              <a:buClr>
                <a:schemeClr val="tx1"/>
              </a:buClr>
              <a:buSzPct val="100000"/>
              <a:buFont typeface="Wingdings" panose="05000000000000000000" pitchFamily="2" charset="2"/>
              <a:buChar char="§"/>
            </a:pPr>
            <a:r>
              <a:rPr lang="de-DE" sz="2000" b="0" kern="0" baseline="0" dirty="0">
                <a:latin typeface="Arial" panose="020B0604020202020204" pitchFamily="34" charset="0"/>
                <a:cs typeface="Arial" panose="020B0604020202020204" pitchFamily="34" charset="0"/>
              </a:rPr>
              <a:t>weitere Strafe(n) eingetragen ist/sind </a:t>
            </a:r>
            <a:br>
              <a:rPr lang="de-DE" sz="2000" b="0" kern="0" baseline="0" dirty="0">
                <a:latin typeface="Arial" panose="020B0604020202020204" pitchFamily="34" charset="0"/>
                <a:cs typeface="Arial" panose="020B0604020202020204" pitchFamily="34" charset="0"/>
              </a:rPr>
            </a:br>
            <a:r>
              <a:rPr lang="de-DE" sz="2000" b="0" kern="0" baseline="0" dirty="0">
                <a:latin typeface="Arial" panose="020B0604020202020204" pitchFamily="34" charset="0"/>
                <a:cs typeface="Arial" panose="020B0604020202020204" pitchFamily="34" charset="0"/>
              </a:rPr>
              <a:t>(dann werden beide bzw. alle Strafen im Führungszeugnis angezeigt) </a:t>
            </a:r>
          </a:p>
        </p:txBody>
      </p:sp>
    </p:spTree>
    <p:extLst>
      <p:ext uri="{BB962C8B-B14F-4D97-AF65-F5344CB8AC3E}">
        <p14:creationId xmlns:p14="http://schemas.microsoft.com/office/powerpoint/2010/main" val="6297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AF4C5-8A26-EDF8-FE6D-10A281F372AC}"/>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8972B6C-2A65-CD1F-D7CE-624159538435}"/>
              </a:ext>
            </a:extLst>
          </p:cNvPr>
          <p:cNvSpPr>
            <a:spLocks noGrp="1"/>
          </p:cNvSpPr>
          <p:nvPr>
            <p:ph type="sldNum" sz="quarter" idx="12"/>
          </p:nvPr>
        </p:nvSpPr>
        <p:spPr/>
        <p:txBody>
          <a:bodyPr/>
          <a:lstStyle/>
          <a:p>
            <a:fld id="{20730961-A792-448F-8853-147BFAC65948}" type="slidenum">
              <a:rPr lang="de-DE" smtClean="0"/>
              <a:t>71</a:t>
            </a:fld>
            <a:endParaRPr lang="de-DE"/>
          </a:p>
        </p:txBody>
      </p:sp>
      <p:sp>
        <p:nvSpPr>
          <p:cNvPr id="3" name="Inhaltsplatzhalter 2">
            <a:extLst>
              <a:ext uri="{FF2B5EF4-FFF2-40B4-BE49-F238E27FC236}">
                <a16:creationId xmlns:a16="http://schemas.microsoft.com/office/drawing/2014/main" id="{565BCC1B-D1A3-35AE-6689-E346FB9CA499}"/>
              </a:ext>
            </a:extLst>
          </p:cNvPr>
          <p:cNvSpPr txBox="1">
            <a:spLocks/>
          </p:cNvSpPr>
          <p:nvPr/>
        </p:nvSpPr>
        <p:spPr>
          <a:xfrm>
            <a:off x="1191896" y="908720"/>
            <a:ext cx="6760207" cy="4351338"/>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Font typeface="Wingdings" panose="05000000000000000000" pitchFamily="2" charset="2"/>
              <a:buNone/>
            </a:pPr>
            <a:endParaRPr lang="de-DE" sz="1600" b="0" kern="0" baseline="0" dirty="0"/>
          </a:p>
        </p:txBody>
      </p:sp>
      <p:sp>
        <p:nvSpPr>
          <p:cNvPr id="4" name="Inhaltsplatzhalter 2">
            <a:extLst>
              <a:ext uri="{FF2B5EF4-FFF2-40B4-BE49-F238E27FC236}">
                <a16:creationId xmlns:a16="http://schemas.microsoft.com/office/drawing/2014/main" id="{E1579D84-F4B0-9458-83F6-6043E5613523}"/>
              </a:ext>
            </a:extLst>
          </p:cNvPr>
          <p:cNvSpPr txBox="1">
            <a:spLocks/>
          </p:cNvSpPr>
          <p:nvPr/>
        </p:nvSpPr>
        <p:spPr>
          <a:xfrm>
            <a:off x="1115616" y="1345349"/>
            <a:ext cx="7280518"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2200" dirty="0">
                <a:latin typeface="Arial" panose="020B0604020202020204" pitchFamily="34" charset="0"/>
                <a:cs typeface="Arial" panose="020B0604020202020204" pitchFamily="34" charset="0"/>
              </a:rPr>
              <a:t>Im Führungszeugnis stehen Verurteilungen nach </a:t>
            </a:r>
            <a:r>
              <a:rPr lang="de-DE" sz="2200" dirty="0">
                <a:solidFill>
                  <a:srgbClr val="0070C0"/>
                </a:solidFill>
                <a:latin typeface="Arial" panose="020B0604020202020204" pitchFamily="34" charset="0"/>
                <a:cs typeface="Arial" panose="020B0604020202020204" pitchFamily="34" charset="0"/>
              </a:rPr>
              <a:t>Jugendstrafrecht</a:t>
            </a:r>
            <a:r>
              <a:rPr lang="de-DE" sz="2200" dirty="0">
                <a:latin typeface="Arial" panose="020B0604020202020204" pitchFamily="34" charset="0"/>
                <a:cs typeface="Arial" panose="020B0604020202020204" pitchFamily="34" charset="0"/>
              </a:rPr>
              <a:t> nur, wenn</a:t>
            </a:r>
          </a:p>
          <a:p>
            <a:pPr marL="0" indent="0">
              <a:buFont typeface="Arial" panose="020B0604020202020204" pitchFamily="34" charset="0"/>
              <a:buNone/>
            </a:pPr>
            <a:r>
              <a:rPr lang="de-DE" sz="2200" dirty="0">
                <a:latin typeface="Arial" panose="020B0604020202020204" pitchFamily="34" charset="0"/>
                <a:cs typeface="Arial" panose="020B0604020202020204" pitchFamily="34" charset="0"/>
              </a:rPr>
              <a:t>             Jugend</a:t>
            </a:r>
            <a:r>
              <a:rPr lang="de-DE" sz="2200" u="sng" dirty="0">
                <a:latin typeface="Arial" panose="020B0604020202020204" pitchFamily="34" charset="0"/>
                <a:cs typeface="Arial" panose="020B0604020202020204" pitchFamily="34" charset="0"/>
              </a:rPr>
              <a:t>strafe</a:t>
            </a:r>
            <a:r>
              <a:rPr lang="de-DE" sz="2200" dirty="0">
                <a:latin typeface="Arial" panose="020B0604020202020204" pitchFamily="34" charset="0"/>
                <a:cs typeface="Arial" panose="020B0604020202020204" pitchFamily="34" charset="0"/>
              </a:rPr>
              <a:t> </a:t>
            </a:r>
            <a:r>
              <a:rPr lang="de-DE" sz="2200" u="sng" dirty="0">
                <a:latin typeface="Arial" panose="020B0604020202020204" pitchFamily="34" charset="0"/>
                <a:cs typeface="Arial" panose="020B0604020202020204" pitchFamily="34" charset="0"/>
              </a:rPr>
              <a:t>verbüßt</a:t>
            </a:r>
            <a:r>
              <a:rPr lang="de-DE" sz="2200" dirty="0">
                <a:latin typeface="Arial" panose="020B0604020202020204" pitchFamily="34" charset="0"/>
                <a:cs typeface="Arial" panose="020B0604020202020204" pitchFamily="34" charset="0"/>
              </a:rPr>
              <a:t> wird,</a:t>
            </a:r>
          </a:p>
          <a:p>
            <a:pPr marL="0" indent="0">
              <a:buFont typeface="Arial" panose="020B0604020202020204" pitchFamily="34" charset="0"/>
              <a:buNone/>
            </a:pP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2200" u="sng" dirty="0">
                <a:latin typeface="Arial" panose="020B0604020202020204" pitchFamily="34" charset="0"/>
                <a:cs typeface="Arial" panose="020B0604020202020204" pitchFamily="34" charset="0"/>
              </a:rPr>
              <a:t>oder</a:t>
            </a:r>
            <a:r>
              <a:rPr lang="de-DE" sz="2200" dirty="0">
                <a:latin typeface="Arial" panose="020B0604020202020204" pitchFamily="34" charset="0"/>
                <a:cs typeface="Arial" panose="020B0604020202020204" pitchFamily="34" charset="0"/>
              </a:rPr>
              <a:t> über die Bewährungsaussetzung noch nicht entscheiden wurde.</a:t>
            </a:r>
          </a:p>
          <a:p>
            <a:pPr marL="0" indent="0">
              <a:buFont typeface="Arial" panose="020B0604020202020204" pitchFamily="34" charset="0"/>
              <a:buNone/>
            </a:pPr>
            <a:r>
              <a:rPr lang="de-DE" sz="2200" dirty="0">
                <a:latin typeface="Arial" panose="020B0604020202020204" pitchFamily="34" charset="0"/>
                <a:cs typeface="Arial" panose="020B0604020202020204" pitchFamily="34" charset="0"/>
              </a:rPr>
              <a:t>Auch wenn nach § 35 BtMG (auch in Verbindung mit den Cannabisgesetzen) die Vollstreckung zurückgestellt wurde, wird die Verurteilung nicht eingetragen.</a:t>
            </a:r>
          </a:p>
          <a:p>
            <a:pPr marL="0" indent="0">
              <a:buFont typeface="Arial" panose="020B0604020202020204" pitchFamily="34" charset="0"/>
              <a:buNone/>
            </a:pP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22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E58A48F8-A0B0-10E9-00AD-3E2ACCFA744F}"/>
              </a:ext>
            </a:extLst>
          </p:cNvPr>
          <p:cNvSpPr txBox="1"/>
          <p:nvPr/>
        </p:nvSpPr>
        <p:spPr>
          <a:xfrm>
            <a:off x="1191896" y="711536"/>
            <a:ext cx="1997663" cy="830997"/>
          </a:xfrm>
          <a:prstGeom prst="rect">
            <a:avLst/>
          </a:prstGeom>
          <a:noFill/>
        </p:spPr>
        <p:txBody>
          <a:bodyPr wrap="none" rtlCol="0">
            <a:spAutoFit/>
          </a:bodyPr>
          <a:lstStyle/>
          <a:p>
            <a:r>
              <a:rPr lang="de-DE" sz="2400" b="1" kern="0" baseline="0" dirty="0">
                <a:latin typeface="Arial" panose="020B0604020202020204" pitchFamily="34" charset="0"/>
                <a:cs typeface="Arial" panose="020B0604020202020204" pitchFamily="34" charset="0"/>
              </a:rPr>
              <a:t>Faustregel 2</a:t>
            </a:r>
          </a:p>
          <a:p>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3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72</a:t>
            </a:fld>
            <a:endParaRPr lang="de-DE"/>
          </a:p>
        </p:txBody>
      </p:sp>
      <p:sp>
        <p:nvSpPr>
          <p:cNvPr id="3" name="Inhaltsplatzhalter 2">
            <a:extLst>
              <a:ext uri="{FF2B5EF4-FFF2-40B4-BE49-F238E27FC236}">
                <a16:creationId xmlns:a16="http://schemas.microsoft.com/office/drawing/2014/main" id="{E0BA33AA-16E3-2300-4A4F-A82244808A38}"/>
              </a:ext>
            </a:extLst>
          </p:cNvPr>
          <p:cNvSpPr txBox="1">
            <a:spLocks/>
          </p:cNvSpPr>
          <p:nvPr/>
        </p:nvSpPr>
        <p:spPr>
          <a:xfrm>
            <a:off x="899592" y="1268760"/>
            <a:ext cx="7886700" cy="4351338"/>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371600" indent="0" algn="l" rtl="0" eaLnBrk="0" fontAlgn="base" hangingPunct="0">
              <a:spcBef>
                <a:spcPct val="20000"/>
              </a:spcBef>
              <a:spcAft>
                <a:spcPct val="0"/>
              </a:spcAft>
              <a:buClr>
                <a:schemeClr val="accent2"/>
              </a:buClr>
              <a:buSzPct val="70000"/>
              <a:buFont typeface="Wingdings" panose="05000000000000000000" pitchFamily="2" charset="2"/>
              <a:buNone/>
              <a:defRPr sz="2000">
                <a:solidFill>
                  <a:schemeClr val="tx1"/>
                </a:solidFill>
                <a:latin typeface="+mn-lt"/>
              </a:defRPr>
            </a:lvl4pPr>
            <a:lvl5pPr marL="1828800" indent="0" algn="l" rtl="0" eaLnBrk="0" fontAlgn="base" hangingPunct="0">
              <a:spcBef>
                <a:spcPct val="20000"/>
              </a:spcBef>
              <a:spcAft>
                <a:spcPct val="0"/>
              </a:spcAft>
              <a:buClr>
                <a:schemeClr val="bg2"/>
              </a:buClr>
              <a:buFont typeface="Wingdings" panose="05000000000000000000" pitchFamily="2" charset="2"/>
              <a:buNone/>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Font typeface="Wingdings" panose="05000000000000000000" pitchFamily="2" charset="2"/>
              <a:buNone/>
            </a:pPr>
            <a:r>
              <a:rPr lang="de-DE" sz="2400" b="1" kern="0" baseline="0" dirty="0">
                <a:latin typeface="Arial" panose="020B0604020202020204" pitchFamily="34" charset="0"/>
                <a:cs typeface="Arial" panose="020B0604020202020204" pitchFamily="34" charset="0"/>
              </a:rPr>
              <a:t>Faustregel 3</a:t>
            </a:r>
          </a:p>
          <a:p>
            <a:pPr marL="0" indent="0">
              <a:buFont typeface="Wingdings" panose="05000000000000000000" pitchFamily="2" charset="2"/>
              <a:buNone/>
            </a:pPr>
            <a:endParaRPr lang="de-DE" sz="1800" kern="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de-DE" sz="2200" b="0" kern="0" baseline="0" dirty="0">
                <a:latin typeface="Arial" panose="020B0604020202020204" pitchFamily="34" charset="0"/>
                <a:cs typeface="Arial" panose="020B0604020202020204" pitchFamily="34" charset="0"/>
              </a:rPr>
              <a:t>Von beiden Regeln gibt es Ausnahmen</a:t>
            </a:r>
          </a:p>
          <a:p>
            <a:pPr>
              <a:buClr>
                <a:schemeClr val="tx1"/>
              </a:buClr>
              <a:buSzPct val="100000"/>
              <a:buFont typeface="Arial" panose="020B0604020202020204" pitchFamily="34" charset="0"/>
              <a:buChar char="•"/>
            </a:pPr>
            <a:r>
              <a:rPr lang="de-DE" sz="2200" b="0" kern="0" baseline="0" dirty="0">
                <a:latin typeface="Arial" panose="020B0604020202020204" pitchFamily="34" charset="0"/>
                <a:cs typeface="Arial" panose="020B0604020202020204" pitchFamily="34" charset="0"/>
              </a:rPr>
              <a:t>beim Führungszeugnis für Behörden</a:t>
            </a:r>
          </a:p>
          <a:p>
            <a:pPr>
              <a:buClr>
                <a:schemeClr val="tx1"/>
              </a:buClr>
              <a:buSzPct val="100000"/>
              <a:buFont typeface="Arial" panose="020B0604020202020204" pitchFamily="34" charset="0"/>
              <a:buChar char="•"/>
            </a:pPr>
            <a:r>
              <a:rPr lang="de-DE" sz="2200" b="0" kern="0" baseline="0" dirty="0">
                <a:latin typeface="Arial" panose="020B0604020202020204" pitchFamily="34" charset="0"/>
                <a:cs typeface="Arial" panose="020B0604020202020204" pitchFamily="34" charset="0"/>
              </a:rPr>
              <a:t>beim erweiterten Führungszeugnis (für Behörden)</a:t>
            </a:r>
          </a:p>
          <a:p>
            <a:pPr>
              <a:buClr>
                <a:schemeClr val="tx1"/>
              </a:buClr>
              <a:buSzPct val="100000"/>
              <a:buFont typeface="Arial" panose="020B0604020202020204" pitchFamily="34" charset="0"/>
              <a:buChar char="•"/>
            </a:pPr>
            <a:r>
              <a:rPr lang="de-DE" sz="2200" b="0" kern="0" baseline="0" dirty="0">
                <a:latin typeface="Arial" panose="020B0604020202020204" pitchFamily="34" charset="0"/>
                <a:cs typeface="Arial" panose="020B0604020202020204" pitchFamily="34" charset="0"/>
              </a:rPr>
              <a:t>nach Art der Verurteilung, insbesondere bei Sexualdelikten</a:t>
            </a:r>
          </a:p>
        </p:txBody>
      </p:sp>
    </p:spTree>
    <p:extLst>
      <p:ext uri="{BB962C8B-B14F-4D97-AF65-F5344CB8AC3E}">
        <p14:creationId xmlns:p14="http://schemas.microsoft.com/office/powerpoint/2010/main" val="1579550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77F86D2-9E1C-3B43-127F-AF167985E53E}"/>
              </a:ext>
            </a:extLst>
          </p:cNvPr>
          <p:cNvSpPr>
            <a:spLocks noGrp="1"/>
          </p:cNvSpPr>
          <p:nvPr>
            <p:ph type="sldNum" sz="quarter" idx="12"/>
          </p:nvPr>
        </p:nvSpPr>
        <p:spPr/>
        <p:txBody>
          <a:bodyPr/>
          <a:lstStyle/>
          <a:p>
            <a:fld id="{20730961-A792-448F-8853-147BFAC65948}" type="slidenum">
              <a:rPr lang="de-DE" smtClean="0"/>
              <a:t>73</a:t>
            </a:fld>
            <a:endParaRPr lang="de-DE"/>
          </a:p>
        </p:txBody>
      </p:sp>
      <p:sp>
        <p:nvSpPr>
          <p:cNvPr id="4" name="Inhaltsplatzhalter 2">
            <a:extLst>
              <a:ext uri="{FF2B5EF4-FFF2-40B4-BE49-F238E27FC236}">
                <a16:creationId xmlns:a16="http://schemas.microsoft.com/office/drawing/2014/main" id="{39CBC264-7599-5ECE-9A97-A97757C9231F}"/>
              </a:ext>
            </a:extLst>
          </p:cNvPr>
          <p:cNvSpPr txBox="1">
            <a:spLocks/>
          </p:cNvSpPr>
          <p:nvPr/>
        </p:nvSpPr>
        <p:spPr>
          <a:xfrm>
            <a:off x="971600" y="1556792"/>
            <a:ext cx="8229600"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536575" algn="l"/>
              </a:tabLst>
            </a:pPr>
            <a:r>
              <a:rPr lang="de-DE" sz="2200" b="1" u="sng" dirty="0">
                <a:latin typeface="Arial" panose="020B0604020202020204" pitchFamily="34" charset="0"/>
                <a:cs typeface="Arial" panose="020B0604020202020204" pitchFamily="34" charset="0"/>
              </a:rPr>
              <a:t>Nie</a:t>
            </a:r>
            <a:r>
              <a:rPr lang="de-DE" sz="2200" b="1" dirty="0">
                <a:latin typeface="Arial" panose="020B0604020202020204" pitchFamily="34" charset="0"/>
                <a:cs typeface="Arial" panose="020B0604020202020204" pitchFamily="34" charset="0"/>
              </a:rPr>
              <a:t> in das Führungszeugnis aufgenommen werden </a:t>
            </a:r>
            <a:br>
              <a:rPr lang="de-DE" sz="2200" dirty="0">
                <a:latin typeface="Arial" panose="020B0604020202020204" pitchFamily="34" charset="0"/>
                <a:cs typeface="Arial" panose="020B0604020202020204" pitchFamily="34" charset="0"/>
              </a:rPr>
            </a:br>
            <a:br>
              <a:rPr lang="de-DE" sz="2200" dirty="0">
                <a:latin typeface="Arial" panose="020B0604020202020204" pitchFamily="34" charset="0"/>
                <a:cs typeface="Arial" panose="020B0604020202020204" pitchFamily="34" charset="0"/>
              </a:rPr>
            </a:b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tabLst>
                <a:tab pos="536575" algn="l"/>
              </a:tabLst>
            </a:pPr>
            <a:r>
              <a:rPr lang="de-DE" sz="2200" dirty="0">
                <a:latin typeface="Arial" panose="020B0604020202020204" pitchFamily="34" charset="0"/>
                <a:cs typeface="Arial" panose="020B0604020202020204" pitchFamily="34" charset="0"/>
              </a:rPr>
              <a:t>-	die Verwarnung mit Strafvorbehalt nach § 59 StGB</a:t>
            </a:r>
          </a:p>
          <a:p>
            <a:pPr marL="0" indent="0">
              <a:buFont typeface="Arial" panose="020B0604020202020204" pitchFamily="34" charset="0"/>
              <a:buNone/>
              <a:tabLst>
                <a:tab pos="536575" algn="l"/>
              </a:tabLst>
            </a:pPr>
            <a:r>
              <a:rPr lang="de-DE" sz="2200" dirty="0">
                <a:latin typeface="Arial" panose="020B0604020202020204" pitchFamily="34" charset="0"/>
                <a:cs typeface="Arial" panose="020B0604020202020204" pitchFamily="34" charset="0"/>
              </a:rPr>
              <a:t>-	der Schuldspruch nach § 27 JGG</a:t>
            </a:r>
          </a:p>
          <a:p>
            <a:pPr marL="0" indent="0">
              <a:buFont typeface="Arial" panose="020B0604020202020204" pitchFamily="34" charset="0"/>
              <a:buNone/>
              <a:tabLst>
                <a:tab pos="536575" algn="l"/>
              </a:tabLst>
            </a:pP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tabLst>
                <a:tab pos="536575" algn="l"/>
              </a:tabLst>
            </a:pPr>
            <a:endParaRPr lang="de-DE" sz="2200" dirty="0">
              <a:latin typeface="Arial" panose="020B0604020202020204" pitchFamily="34" charset="0"/>
              <a:cs typeface="Arial" panose="020B0604020202020204" pitchFamily="34" charset="0"/>
            </a:endParaRPr>
          </a:p>
          <a:p>
            <a:pPr marL="0" indent="0">
              <a:buFont typeface="Arial" panose="020B0604020202020204" pitchFamily="34" charset="0"/>
              <a:buNone/>
              <a:tabLst>
                <a:tab pos="536575" algn="l"/>
              </a:tabLst>
            </a:pPr>
            <a:r>
              <a:rPr lang="de-DE" sz="1800" dirty="0">
                <a:latin typeface="Arial" panose="020B0604020202020204" pitchFamily="34" charset="0"/>
                <a:cs typeface="Arial" panose="020B0604020202020204" pitchFamily="34" charset="0"/>
              </a:rPr>
              <a:t>(§ 32 Abs. 2 Nr. 1 und 2 BZRG)</a:t>
            </a:r>
          </a:p>
        </p:txBody>
      </p:sp>
    </p:spTree>
    <p:extLst>
      <p:ext uri="{BB962C8B-B14F-4D97-AF65-F5344CB8AC3E}">
        <p14:creationId xmlns:p14="http://schemas.microsoft.com/office/powerpoint/2010/main" val="1927703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70A94-1A7D-E59B-B37D-F6A2CDA7C72C}"/>
              </a:ext>
            </a:extLst>
          </p:cNvPr>
          <p:cNvSpPr>
            <a:spLocks noGrp="1"/>
          </p:cNvSpPr>
          <p:nvPr>
            <p:ph type="title"/>
          </p:nvPr>
        </p:nvSpPr>
        <p:spPr>
          <a:xfrm>
            <a:off x="1619672" y="764704"/>
            <a:ext cx="7886700" cy="1325563"/>
          </a:xfrm>
        </p:spPr>
        <p:txBody>
          <a:bodyPr>
            <a:normAutofit/>
          </a:bodyPr>
          <a:lstStyle/>
          <a:p>
            <a:r>
              <a:rPr lang="de-DE" sz="2400" b="1" dirty="0">
                <a:latin typeface="Arial" panose="020B0604020202020204" pitchFamily="34" charset="0"/>
                <a:cs typeface="Arial" panose="020B0604020202020204" pitchFamily="34" charset="0"/>
              </a:rPr>
              <a:t>Auskunft aus dem Register</a:t>
            </a:r>
          </a:p>
        </p:txBody>
      </p:sp>
      <p:sp>
        <p:nvSpPr>
          <p:cNvPr id="3" name="Inhaltsplatzhalter 2">
            <a:extLst>
              <a:ext uri="{FF2B5EF4-FFF2-40B4-BE49-F238E27FC236}">
                <a16:creationId xmlns:a16="http://schemas.microsoft.com/office/drawing/2014/main" id="{08482046-66F7-ED96-9DDC-DFB258D023C9}"/>
              </a:ext>
            </a:extLst>
          </p:cNvPr>
          <p:cNvSpPr>
            <a:spLocks noGrp="1"/>
          </p:cNvSpPr>
          <p:nvPr>
            <p:ph idx="1"/>
          </p:nvPr>
        </p:nvSpPr>
        <p:spPr>
          <a:xfrm>
            <a:off x="1619672" y="1978948"/>
            <a:ext cx="7886700" cy="4351338"/>
          </a:xfrm>
        </p:spPr>
        <p:txBody>
          <a:bodyPr>
            <a:normAutofit/>
          </a:bodyPr>
          <a:lstStyle/>
          <a:p>
            <a:r>
              <a:rPr lang="de-DE" sz="1800" dirty="0">
                <a:latin typeface="Arial" panose="020B0604020202020204" pitchFamily="34" charset="0"/>
                <a:cs typeface="Arial" panose="020B0604020202020204" pitchFamily="34" charset="0"/>
              </a:rPr>
              <a:t>Führungszeugnis</a:t>
            </a:r>
          </a:p>
          <a:p>
            <a:r>
              <a:rPr lang="de-DE" sz="1800" dirty="0">
                <a:latin typeface="Arial" panose="020B0604020202020204" pitchFamily="34" charset="0"/>
                <a:cs typeface="Arial" panose="020B0604020202020204" pitchFamily="34" charset="0"/>
              </a:rPr>
              <a:t>erweitertes Führungszeugnis</a:t>
            </a:r>
          </a:p>
          <a:p>
            <a:r>
              <a:rPr lang="de-DE" sz="1800" dirty="0">
                <a:latin typeface="Arial" panose="020B0604020202020204" pitchFamily="34" charset="0"/>
                <a:cs typeface="Arial" panose="020B0604020202020204" pitchFamily="34" charset="0"/>
              </a:rPr>
              <a:t>Führungszeugnis an Behörden</a:t>
            </a:r>
          </a:p>
        </p:txBody>
      </p:sp>
      <p:sp>
        <p:nvSpPr>
          <p:cNvPr id="4" name="Foliennummernplatzhalter 3">
            <a:extLst>
              <a:ext uri="{FF2B5EF4-FFF2-40B4-BE49-F238E27FC236}">
                <a16:creationId xmlns:a16="http://schemas.microsoft.com/office/drawing/2014/main" id="{9AC793D6-B95D-B1C2-DCF5-EDA239CCDF95}"/>
              </a:ext>
            </a:extLst>
          </p:cNvPr>
          <p:cNvSpPr>
            <a:spLocks noGrp="1"/>
          </p:cNvSpPr>
          <p:nvPr>
            <p:ph type="sldNum" sz="quarter" idx="12"/>
          </p:nvPr>
        </p:nvSpPr>
        <p:spPr/>
        <p:txBody>
          <a:bodyPr/>
          <a:lstStyle/>
          <a:p>
            <a:fld id="{20730961-A792-448F-8853-147BFAC65948}" type="slidenum">
              <a:rPr lang="de-DE" smtClean="0"/>
              <a:t>74</a:t>
            </a:fld>
            <a:endParaRPr lang="de-DE"/>
          </a:p>
        </p:txBody>
      </p:sp>
    </p:spTree>
    <p:extLst>
      <p:ext uri="{BB962C8B-B14F-4D97-AF65-F5344CB8AC3E}">
        <p14:creationId xmlns:p14="http://schemas.microsoft.com/office/powerpoint/2010/main" val="1658336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D795D-C8F4-C3D4-F620-C50C2F0632D9}"/>
              </a:ext>
            </a:extLst>
          </p:cNvPr>
          <p:cNvSpPr>
            <a:spLocks noGrp="1"/>
          </p:cNvSpPr>
          <p:nvPr>
            <p:ph type="title"/>
          </p:nvPr>
        </p:nvSpPr>
        <p:spPr>
          <a:xfrm>
            <a:off x="755576" y="807002"/>
            <a:ext cx="7886700" cy="1325563"/>
          </a:xfrm>
        </p:spPr>
        <p:txBody>
          <a:bodyPr>
            <a:normAutofit/>
          </a:bodyPr>
          <a:lstStyle/>
          <a:p>
            <a:r>
              <a:rPr lang="de-DE" sz="2400" b="1" dirty="0">
                <a:latin typeface="Arial" panose="020B0604020202020204" pitchFamily="34" charset="0"/>
                <a:cs typeface="Arial" panose="020B0604020202020204" pitchFamily="34" charset="0"/>
              </a:rPr>
              <a:t>§ 30a  erweitertes Führungszeugnis</a:t>
            </a:r>
          </a:p>
        </p:txBody>
      </p:sp>
      <p:sp>
        <p:nvSpPr>
          <p:cNvPr id="3" name="Inhaltsplatzhalter 2">
            <a:extLst>
              <a:ext uri="{FF2B5EF4-FFF2-40B4-BE49-F238E27FC236}">
                <a16:creationId xmlns:a16="http://schemas.microsoft.com/office/drawing/2014/main" id="{46742571-8C0A-0567-998D-907ABA73BCA8}"/>
              </a:ext>
            </a:extLst>
          </p:cNvPr>
          <p:cNvSpPr>
            <a:spLocks noGrp="1"/>
          </p:cNvSpPr>
          <p:nvPr>
            <p:ph idx="1"/>
          </p:nvPr>
        </p:nvSpPr>
        <p:spPr>
          <a:xfrm>
            <a:off x="678984" y="2141537"/>
            <a:ext cx="7886700" cy="4351338"/>
          </a:xfrm>
          <a:prstGeom prst="rect">
            <a:avLst/>
          </a:prstGeom>
        </p:spPr>
        <p:txBody>
          <a:bodyPr>
            <a:normAutofit/>
          </a:bodyPr>
          <a:lstStyle/>
          <a:p>
            <a:r>
              <a:rPr lang="de-DE" sz="1800" dirty="0">
                <a:latin typeface="Arial" panose="020B0604020202020204" pitchFamily="34" charset="0"/>
                <a:cs typeface="Arial" panose="020B0604020202020204" pitchFamily="34" charset="0"/>
              </a:rPr>
              <a:t>häufigste Notwendigkeit dafür:  § 72a SGB VIII</a:t>
            </a:r>
          </a:p>
          <a:p>
            <a:r>
              <a:rPr lang="de-DE" sz="1800" dirty="0">
                <a:latin typeface="Arial" panose="020B0604020202020204" pitchFamily="34" charset="0"/>
                <a:cs typeface="Arial" panose="020B0604020202020204" pitchFamily="34" charset="0"/>
              </a:rPr>
              <a:t>auch geringfügige Verurteilungen wegen bestimmter Straftaten zum Nachteil von Kindern und Jugendlichen, die nicht in einem normalen  Führungszeugnis auftauchen, werden erfasst.</a:t>
            </a:r>
          </a:p>
        </p:txBody>
      </p:sp>
      <p:sp>
        <p:nvSpPr>
          <p:cNvPr id="4" name="Foliennummernplatzhalter 3">
            <a:extLst>
              <a:ext uri="{FF2B5EF4-FFF2-40B4-BE49-F238E27FC236}">
                <a16:creationId xmlns:a16="http://schemas.microsoft.com/office/drawing/2014/main" id="{A25E4086-DE0E-6C9E-39F4-DC253CB70608}"/>
              </a:ext>
            </a:extLst>
          </p:cNvPr>
          <p:cNvSpPr>
            <a:spLocks noGrp="1"/>
          </p:cNvSpPr>
          <p:nvPr>
            <p:ph type="sldNum" sz="quarter" idx="12"/>
          </p:nvPr>
        </p:nvSpPr>
        <p:spPr/>
        <p:txBody>
          <a:bodyPr/>
          <a:lstStyle/>
          <a:p>
            <a:fld id="{20730961-A792-448F-8853-147BFAC65948}" type="slidenum">
              <a:rPr lang="de-DE" smtClean="0"/>
              <a:t>75</a:t>
            </a:fld>
            <a:endParaRPr lang="de-DE"/>
          </a:p>
        </p:txBody>
      </p:sp>
      <p:pic>
        <p:nvPicPr>
          <p:cNvPr id="6" name="Grafik 5">
            <a:extLst>
              <a:ext uri="{FF2B5EF4-FFF2-40B4-BE49-F238E27FC236}">
                <a16:creationId xmlns:a16="http://schemas.microsoft.com/office/drawing/2014/main" id="{E3684A75-85E8-B7FE-0681-C8E525CE07C3}"/>
              </a:ext>
            </a:extLst>
          </p:cNvPr>
          <p:cNvPicPr>
            <a:picLocks noChangeAspect="1"/>
          </p:cNvPicPr>
          <p:nvPr/>
        </p:nvPicPr>
        <p:blipFill>
          <a:blip r:embed="rId2"/>
          <a:stretch>
            <a:fillRect/>
          </a:stretch>
        </p:blipFill>
        <p:spPr>
          <a:xfrm>
            <a:off x="971600" y="3573016"/>
            <a:ext cx="6330208" cy="1807076"/>
          </a:xfrm>
          <a:prstGeom prst="rect">
            <a:avLst/>
          </a:prstGeom>
        </p:spPr>
      </p:pic>
      <p:sp>
        <p:nvSpPr>
          <p:cNvPr id="7" name="Textfeld 6">
            <a:extLst>
              <a:ext uri="{FF2B5EF4-FFF2-40B4-BE49-F238E27FC236}">
                <a16:creationId xmlns:a16="http://schemas.microsoft.com/office/drawing/2014/main" id="{A308CB21-DA03-73E6-6037-9AB968D4BA46}"/>
              </a:ext>
            </a:extLst>
          </p:cNvPr>
          <p:cNvSpPr txBox="1"/>
          <p:nvPr/>
        </p:nvSpPr>
        <p:spPr>
          <a:xfrm>
            <a:off x="4352517" y="3590776"/>
            <a:ext cx="692818" cy="276999"/>
          </a:xfrm>
          <a:prstGeom prst="rect">
            <a:avLst/>
          </a:prstGeom>
          <a:noFill/>
        </p:spPr>
        <p:txBody>
          <a:bodyPr wrap="none" rtlCol="0">
            <a:spAutoFit/>
          </a:bodyPr>
          <a:lstStyle/>
          <a:p>
            <a:r>
              <a:rPr lang="de-DE" sz="1200" b="1" dirty="0"/>
              <a:t>SGB VIII</a:t>
            </a:r>
          </a:p>
        </p:txBody>
      </p:sp>
    </p:spTree>
    <p:extLst>
      <p:ext uri="{BB962C8B-B14F-4D97-AF65-F5344CB8AC3E}">
        <p14:creationId xmlns:p14="http://schemas.microsoft.com/office/powerpoint/2010/main" val="2015038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2FA56FA-8074-74A9-F2DC-E0C58875FF31}"/>
              </a:ext>
            </a:extLst>
          </p:cNvPr>
          <p:cNvSpPr>
            <a:spLocks noGrp="1"/>
          </p:cNvSpPr>
          <p:nvPr>
            <p:ph type="sldNum" sz="quarter" idx="12"/>
          </p:nvPr>
        </p:nvSpPr>
        <p:spPr/>
        <p:txBody>
          <a:bodyPr/>
          <a:lstStyle/>
          <a:p>
            <a:fld id="{20730961-A792-448F-8853-147BFAC65948}" type="slidenum">
              <a:rPr lang="de-DE" smtClean="0"/>
              <a:t>76</a:t>
            </a:fld>
            <a:endParaRPr lang="de-DE"/>
          </a:p>
        </p:txBody>
      </p:sp>
      <p:sp>
        <p:nvSpPr>
          <p:cNvPr id="3" name="Textfeld 2">
            <a:extLst>
              <a:ext uri="{FF2B5EF4-FFF2-40B4-BE49-F238E27FC236}">
                <a16:creationId xmlns:a16="http://schemas.microsoft.com/office/drawing/2014/main" id="{3C8E170B-B978-D830-3C0E-ED522FCBDF42}"/>
              </a:ext>
            </a:extLst>
          </p:cNvPr>
          <p:cNvSpPr txBox="1"/>
          <p:nvPr/>
        </p:nvSpPr>
        <p:spPr>
          <a:xfrm>
            <a:off x="536285" y="987093"/>
            <a:ext cx="8576339" cy="5632311"/>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Zusätzlich werden in das </a:t>
            </a:r>
            <a:r>
              <a:rPr lang="de-DE" b="1" u="sng" dirty="0">
                <a:latin typeface="Arial" panose="020B0604020202020204" pitchFamily="34" charset="0"/>
                <a:cs typeface="Arial" panose="020B0604020202020204" pitchFamily="34" charset="0"/>
              </a:rPr>
              <a:t>erweiterte</a:t>
            </a:r>
            <a:r>
              <a:rPr lang="de-DE" b="1" dirty="0">
                <a:latin typeface="Arial" panose="020B0604020202020204" pitchFamily="34" charset="0"/>
                <a:cs typeface="Arial" panose="020B0604020202020204" pitchFamily="34" charset="0"/>
              </a:rPr>
              <a:t> Führungszeugnis aufgenommen </a:t>
            </a:r>
            <a:br>
              <a:rPr lang="de-DE" b="1"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32 Abs. 5 BZRG</a:t>
            </a:r>
            <a:endParaRPr lang="de-DE" b="1"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pPr>
              <a:lnSpc>
                <a:spcPct val="150000"/>
              </a:lnSpc>
            </a:pPr>
            <a:r>
              <a:rPr lang="de-DE" dirty="0">
                <a:latin typeface="Arial" panose="020B0604020202020204" pitchFamily="34" charset="0"/>
                <a:cs typeface="Arial" panose="020B0604020202020204" pitchFamily="34" charset="0"/>
              </a:rPr>
              <a:t>Verurteilungen wegen einer Straftat nach</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171 StGB		</a:t>
            </a:r>
            <a:r>
              <a:rPr lang="de-DE" dirty="0">
                <a:solidFill>
                  <a:srgbClr val="0070C0"/>
                </a:solidFill>
                <a:latin typeface="Arial" panose="020B0604020202020204" pitchFamily="34" charset="0"/>
                <a:cs typeface="Arial" panose="020B0604020202020204" pitchFamily="34" charset="0"/>
              </a:rPr>
              <a:t>Verletzung der Fürsorge- oder Erziehungspflicht</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180a, 181a, 183 bis 184g, 184i bis 184l StGB: </a:t>
            </a:r>
            <a:r>
              <a:rPr lang="de-DE" b="1" dirty="0">
                <a:solidFill>
                  <a:srgbClr val="0070C0"/>
                </a:solidFill>
                <a:latin typeface="Arial" panose="020B0604020202020204" pitchFamily="34" charset="0"/>
                <a:cs typeface="Arial" panose="020B0604020202020204" pitchFamily="34" charset="0"/>
              </a:rPr>
              <a:t>Straftaten gegen die 				sexuelle Selbstbestimmung </a:t>
            </a:r>
            <a:r>
              <a:rPr lang="de-DE" b="1" dirty="0" err="1">
                <a:solidFill>
                  <a:srgbClr val="0070C0"/>
                </a:solidFill>
                <a:latin typeface="Arial" panose="020B0604020202020204" pitchFamily="34" charset="0"/>
                <a:cs typeface="Arial" panose="020B0604020202020204" pitchFamily="34" charset="0"/>
              </a:rPr>
              <a:t>einschl.pornographische</a:t>
            </a:r>
            <a:r>
              <a:rPr lang="de-DE" b="1" dirty="0">
                <a:solidFill>
                  <a:srgbClr val="0070C0"/>
                </a:solidFill>
                <a:latin typeface="Arial" panose="020B0604020202020204" pitchFamily="34" charset="0"/>
                <a:cs typeface="Arial" panose="020B0604020202020204" pitchFamily="34" charset="0"/>
              </a:rPr>
              <a:t>			und </a:t>
            </a:r>
            <a:r>
              <a:rPr lang="de-DE" b="1" dirty="0">
                <a:solidFill>
                  <a:srgbClr val="0070C0"/>
                </a:solidFill>
                <a:highlight>
                  <a:srgbClr val="FFFF00"/>
                </a:highlight>
                <a:latin typeface="Arial" panose="020B0604020202020204" pitchFamily="34" charset="0"/>
                <a:cs typeface="Arial" panose="020B0604020202020204" pitchFamily="34" charset="0"/>
              </a:rPr>
              <a:t>kinderpornographische Inhalte</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201 a Abs. 3 StGB  	</a:t>
            </a:r>
            <a:r>
              <a:rPr lang="de-DE" dirty="0">
                <a:solidFill>
                  <a:srgbClr val="0070C0"/>
                </a:solidFill>
                <a:latin typeface="Arial" panose="020B0604020202020204" pitchFamily="34" charset="0"/>
                <a:cs typeface="Arial" panose="020B0604020202020204" pitchFamily="34" charset="0"/>
              </a:rPr>
              <a:t>Nacktbilder von Minderjährigen gegen Entgelt</a:t>
            </a:r>
            <a:r>
              <a:rPr lang="de-DE" dirty="0">
                <a:latin typeface="Arial" panose="020B0604020202020204" pitchFamily="34" charset="0"/>
                <a:cs typeface="Arial" panose="020B0604020202020204" pitchFamily="34" charset="0"/>
              </a:rPr>
              <a:t>…</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225 StGB  		</a:t>
            </a:r>
            <a:r>
              <a:rPr lang="de-DE" b="1" dirty="0">
                <a:solidFill>
                  <a:srgbClr val="0070C0"/>
                </a:solidFill>
                <a:latin typeface="Arial" panose="020B0604020202020204" pitchFamily="34" charset="0"/>
                <a:cs typeface="Arial" panose="020B0604020202020204" pitchFamily="34" charset="0"/>
              </a:rPr>
              <a:t>Misshandlung von Schutzbefohlenen</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232 bis 233a StGB 		</a:t>
            </a:r>
            <a:r>
              <a:rPr lang="de-DE" dirty="0">
                <a:solidFill>
                  <a:srgbClr val="0070C0"/>
                </a:solidFill>
                <a:latin typeface="Arial" panose="020B0604020202020204" pitchFamily="34" charset="0"/>
                <a:cs typeface="Arial" panose="020B0604020202020204" pitchFamily="34" charset="0"/>
              </a:rPr>
              <a:t>Menschenhandel, Menschenraub</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235 StGB		</a:t>
            </a:r>
            <a:r>
              <a:rPr lang="de-DE" dirty="0">
                <a:solidFill>
                  <a:srgbClr val="0070C0"/>
                </a:solidFill>
                <a:latin typeface="Arial" panose="020B0604020202020204" pitchFamily="34" charset="0"/>
                <a:cs typeface="Arial" panose="020B0604020202020204" pitchFamily="34" charset="0"/>
              </a:rPr>
              <a:t>Entziehung Minderjähriger</a:t>
            </a:r>
          </a:p>
          <a:p>
            <a:pPr marL="285750" indent="-285750">
              <a:lnSpc>
                <a:spcPct val="150000"/>
              </a:lnSpc>
              <a:buFontTx/>
              <a:buChar char="-"/>
              <a:tabLst>
                <a:tab pos="360363" algn="l"/>
                <a:tab pos="2422525" algn="l"/>
                <a:tab pos="2600325" algn="l"/>
              </a:tabLst>
            </a:pPr>
            <a:r>
              <a:rPr lang="de-DE" dirty="0">
                <a:latin typeface="Arial" panose="020B0604020202020204" pitchFamily="34" charset="0"/>
                <a:cs typeface="Arial" panose="020B0604020202020204" pitchFamily="34" charset="0"/>
              </a:rPr>
              <a:t>§ 236 StGB		</a:t>
            </a:r>
            <a:r>
              <a:rPr lang="de-DE" dirty="0">
                <a:solidFill>
                  <a:srgbClr val="0070C0"/>
                </a:solidFill>
                <a:latin typeface="Arial" panose="020B0604020202020204" pitchFamily="34" charset="0"/>
                <a:cs typeface="Arial" panose="020B0604020202020204" pitchFamily="34" charset="0"/>
              </a:rPr>
              <a:t>Kinderhandel</a:t>
            </a:r>
          </a:p>
          <a:p>
            <a:pPr>
              <a:tabLst>
                <a:tab pos="360363" algn="l"/>
              </a:tabLst>
            </a:pPr>
            <a:endParaRPr lang="de-DE" dirty="0">
              <a:latin typeface="Arial" panose="020B0604020202020204" pitchFamily="34" charset="0"/>
              <a:cs typeface="Arial" panose="020B0604020202020204" pitchFamily="34" charset="0"/>
            </a:endParaRPr>
          </a:p>
          <a:p>
            <a:pPr marL="285750" indent="-285750">
              <a:buFontTx/>
              <a:buChar char="-"/>
              <a:tabLst>
                <a:tab pos="360363" algn="l"/>
              </a:tabLst>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641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9B30C3F-D3C7-A120-B4F5-17DA3CA2A865}"/>
              </a:ext>
            </a:extLst>
          </p:cNvPr>
          <p:cNvSpPr>
            <a:spLocks noGrp="1"/>
          </p:cNvSpPr>
          <p:nvPr>
            <p:ph type="sldNum" sz="quarter" idx="12"/>
          </p:nvPr>
        </p:nvSpPr>
        <p:spPr/>
        <p:txBody>
          <a:bodyPr/>
          <a:lstStyle/>
          <a:p>
            <a:fld id="{20730961-A792-448F-8853-147BFAC65948}" type="slidenum">
              <a:rPr lang="de-DE" smtClean="0"/>
              <a:t>77</a:t>
            </a:fld>
            <a:endParaRPr lang="de-DE"/>
          </a:p>
        </p:txBody>
      </p:sp>
      <p:pic>
        <p:nvPicPr>
          <p:cNvPr id="4" name="Grafik 3">
            <a:extLst>
              <a:ext uri="{FF2B5EF4-FFF2-40B4-BE49-F238E27FC236}">
                <a16:creationId xmlns:a16="http://schemas.microsoft.com/office/drawing/2014/main" id="{64CDF23C-1C0D-1D05-6336-5BCB2CE0032E}"/>
              </a:ext>
            </a:extLst>
          </p:cNvPr>
          <p:cNvPicPr>
            <a:picLocks noChangeAspect="1"/>
          </p:cNvPicPr>
          <p:nvPr/>
        </p:nvPicPr>
        <p:blipFill>
          <a:blip r:embed="rId2"/>
          <a:stretch>
            <a:fillRect/>
          </a:stretch>
        </p:blipFill>
        <p:spPr>
          <a:xfrm>
            <a:off x="1115616" y="1340768"/>
            <a:ext cx="7048684" cy="3674025"/>
          </a:xfrm>
          <a:prstGeom prst="rect">
            <a:avLst/>
          </a:prstGeom>
        </p:spPr>
      </p:pic>
    </p:spTree>
    <p:extLst>
      <p:ext uri="{BB962C8B-B14F-4D97-AF65-F5344CB8AC3E}">
        <p14:creationId xmlns:p14="http://schemas.microsoft.com/office/powerpoint/2010/main" val="889761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4CE6955-1908-B35F-70E1-01C59E163520}"/>
              </a:ext>
            </a:extLst>
          </p:cNvPr>
          <p:cNvSpPr>
            <a:spLocks noGrp="1"/>
          </p:cNvSpPr>
          <p:nvPr>
            <p:ph type="sldNum" sz="quarter" idx="12"/>
          </p:nvPr>
        </p:nvSpPr>
        <p:spPr/>
        <p:txBody>
          <a:bodyPr/>
          <a:lstStyle/>
          <a:p>
            <a:fld id="{20730961-A792-448F-8853-147BFAC65948}" type="slidenum">
              <a:rPr lang="de-DE" smtClean="0"/>
              <a:t>78</a:t>
            </a:fld>
            <a:endParaRPr lang="de-DE"/>
          </a:p>
        </p:txBody>
      </p:sp>
      <p:sp>
        <p:nvSpPr>
          <p:cNvPr id="3" name="Textfeld 2">
            <a:extLst>
              <a:ext uri="{FF2B5EF4-FFF2-40B4-BE49-F238E27FC236}">
                <a16:creationId xmlns:a16="http://schemas.microsoft.com/office/drawing/2014/main" id="{D14345E4-AD40-1B4C-637B-46F551ABD1FC}"/>
              </a:ext>
            </a:extLst>
          </p:cNvPr>
          <p:cNvSpPr txBox="1"/>
          <p:nvPr/>
        </p:nvSpPr>
        <p:spPr>
          <a:xfrm>
            <a:off x="833818" y="761088"/>
            <a:ext cx="7056784" cy="4493538"/>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In das Führungszeugnis </a:t>
            </a:r>
            <a:r>
              <a:rPr lang="de-DE" sz="2200" b="1" u="sng" dirty="0">
                <a:latin typeface="Arial" panose="020B0604020202020204" pitchFamily="34" charset="0"/>
                <a:cs typeface="Arial" panose="020B0604020202020204" pitchFamily="34" charset="0"/>
              </a:rPr>
              <a:t>für Behörden </a:t>
            </a:r>
            <a:r>
              <a:rPr lang="de-DE" sz="2200" b="1" dirty="0">
                <a:latin typeface="Arial" panose="020B0604020202020204" pitchFamily="34" charset="0"/>
                <a:cs typeface="Arial" panose="020B0604020202020204" pitchFamily="34" charset="0"/>
              </a:rPr>
              <a:t>wird zusätzlich aufgenommen:</a:t>
            </a:r>
          </a:p>
          <a:p>
            <a:endParaRPr lang="de-DE" sz="2200" dirty="0">
              <a:latin typeface="Arial" panose="020B0604020202020204" pitchFamily="34" charset="0"/>
              <a:cs typeface="Arial" panose="020B0604020202020204" pitchFamily="34" charset="0"/>
            </a:endParaRPr>
          </a:p>
          <a:p>
            <a:endParaRPr lang="de-DE" sz="2200" dirty="0">
              <a:latin typeface="Arial" panose="020B0604020202020204" pitchFamily="34" charset="0"/>
              <a:cs typeface="Arial" panose="020B0604020202020204" pitchFamily="34" charset="0"/>
            </a:endParaRP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Verurteilungen zu einer freiheitsentziehenden Maßregel der Besserung und Sicherung</a:t>
            </a:r>
          </a:p>
          <a:p>
            <a:endParaRPr lang="de-DE" sz="2200" dirty="0">
              <a:latin typeface="Arial" panose="020B0604020202020204" pitchFamily="34" charset="0"/>
              <a:cs typeface="Arial" panose="020B0604020202020204" pitchFamily="34" charset="0"/>
            </a:endParaRPr>
          </a:p>
          <a:p>
            <a:r>
              <a:rPr lang="de-DE" sz="2200" dirty="0">
                <a:latin typeface="Arial" panose="020B0604020202020204" pitchFamily="34" charset="0"/>
                <a:cs typeface="Arial" panose="020B0604020202020204" pitchFamily="34" charset="0"/>
              </a:rPr>
              <a:t>(und weitere Entscheidungen)</a:t>
            </a:r>
          </a:p>
          <a:p>
            <a:endParaRPr lang="de-DE" sz="2200" dirty="0">
              <a:latin typeface="Arial" panose="020B0604020202020204" pitchFamily="34" charset="0"/>
              <a:cs typeface="Arial" panose="020B0604020202020204" pitchFamily="34" charset="0"/>
            </a:endParaRPr>
          </a:p>
          <a:p>
            <a:endParaRPr lang="de-DE" sz="22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 32 Abs. 3 und Abs. 4 BZRG</a:t>
            </a:r>
          </a:p>
          <a:p>
            <a:endParaRPr lang="de-DE"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148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91CB9F3-911C-1B1D-B0F5-ABA6E5730344}"/>
              </a:ext>
            </a:extLst>
          </p:cNvPr>
          <p:cNvSpPr>
            <a:spLocks noGrp="1"/>
          </p:cNvSpPr>
          <p:nvPr>
            <p:ph idx="1"/>
          </p:nvPr>
        </p:nvSpPr>
        <p:spPr>
          <a:xfrm>
            <a:off x="827584" y="1700808"/>
            <a:ext cx="7886700" cy="4351338"/>
          </a:xfrm>
          <a:prstGeom prst="rect">
            <a:avLst/>
          </a:prstGeom>
        </p:spPr>
        <p:txBody>
          <a:bodyPr>
            <a:normAutofit/>
          </a:bodyPr>
          <a:lstStyle/>
          <a:p>
            <a:pPr marL="0" indent="0">
              <a:buNone/>
            </a:pPr>
            <a:r>
              <a:rPr lang="de-DE" sz="2200" dirty="0">
                <a:latin typeface="Arial" panose="020B0604020202020204" pitchFamily="34" charset="0"/>
                <a:cs typeface="Arial" panose="020B0604020202020204" pitchFamily="34" charset="0"/>
              </a:rPr>
              <a:t>Nach §§ 33, 34 BZRG werden Verurteilungen nicht mehr in ein Führungszeugnis aufgenommen, wenn eine bestimmte Frist, meist drei Jahre, seit der Verurteilung vergangen ist.</a:t>
            </a:r>
          </a:p>
          <a:p>
            <a:pPr marL="0" indent="0">
              <a:buNone/>
            </a:pPr>
            <a:endParaRPr lang="de-DE" sz="2200" dirty="0">
              <a:latin typeface="Arial" panose="020B0604020202020204" pitchFamily="34" charset="0"/>
              <a:cs typeface="Arial" panose="020B0604020202020204" pitchFamily="34" charset="0"/>
            </a:endParaRPr>
          </a:p>
          <a:p>
            <a:pPr marL="0" indent="0">
              <a:buNone/>
            </a:pPr>
            <a:r>
              <a:rPr lang="de-DE" sz="2200" dirty="0">
                <a:latin typeface="Arial" panose="020B0604020202020204" pitchFamily="34" charset="0"/>
                <a:cs typeface="Arial" panose="020B0604020202020204" pitchFamily="34" charset="0"/>
              </a:rPr>
              <a:t>Zu unterscheiden ist also:</a:t>
            </a:r>
          </a:p>
          <a:p>
            <a:r>
              <a:rPr lang="de-DE" sz="2200" dirty="0">
                <a:latin typeface="Arial" panose="020B0604020202020204" pitchFamily="34" charset="0"/>
                <a:cs typeface="Arial" panose="020B0604020202020204" pitchFamily="34" charset="0"/>
              </a:rPr>
              <a:t>Tilgung aus dem Register</a:t>
            </a:r>
          </a:p>
          <a:p>
            <a:r>
              <a:rPr lang="de-DE" sz="2200" dirty="0">
                <a:latin typeface="Arial" panose="020B0604020202020204" pitchFamily="34" charset="0"/>
                <a:cs typeface="Arial" panose="020B0604020202020204" pitchFamily="34" charset="0"/>
              </a:rPr>
              <a:t>Nichtaufnahme in das Führungszeugnis</a:t>
            </a:r>
          </a:p>
        </p:txBody>
      </p:sp>
      <p:sp>
        <p:nvSpPr>
          <p:cNvPr id="4" name="Foliennummernplatzhalter 3">
            <a:extLst>
              <a:ext uri="{FF2B5EF4-FFF2-40B4-BE49-F238E27FC236}">
                <a16:creationId xmlns:a16="http://schemas.microsoft.com/office/drawing/2014/main" id="{75FCBE58-E3DD-0C3B-82F2-E2860237814F}"/>
              </a:ext>
            </a:extLst>
          </p:cNvPr>
          <p:cNvSpPr>
            <a:spLocks noGrp="1"/>
          </p:cNvSpPr>
          <p:nvPr>
            <p:ph type="sldNum" sz="quarter" idx="12"/>
          </p:nvPr>
        </p:nvSpPr>
        <p:spPr/>
        <p:txBody>
          <a:bodyPr/>
          <a:lstStyle/>
          <a:p>
            <a:fld id="{20730961-A792-448F-8853-147BFAC65948}" type="slidenum">
              <a:rPr lang="de-DE" smtClean="0"/>
              <a:t>79</a:t>
            </a:fld>
            <a:endParaRPr lang="de-DE"/>
          </a:p>
        </p:txBody>
      </p:sp>
    </p:spTree>
    <p:extLst>
      <p:ext uri="{BB962C8B-B14F-4D97-AF65-F5344CB8AC3E}">
        <p14:creationId xmlns:p14="http://schemas.microsoft.com/office/powerpoint/2010/main" val="420693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54B0A0C-8880-6074-C37E-3C55F1FA1E01}"/>
              </a:ext>
            </a:extLst>
          </p:cNvPr>
          <p:cNvSpPr>
            <a:spLocks noGrp="1"/>
          </p:cNvSpPr>
          <p:nvPr>
            <p:ph type="sldNum" sz="quarter" idx="12"/>
          </p:nvPr>
        </p:nvSpPr>
        <p:spPr/>
        <p:txBody>
          <a:bodyPr/>
          <a:lstStyle/>
          <a:p>
            <a:fld id="{20730961-A792-448F-8853-147BFAC65948}" type="slidenum">
              <a:rPr lang="de-DE" smtClean="0"/>
              <a:t>8</a:t>
            </a:fld>
            <a:endParaRPr lang="de-DE"/>
          </a:p>
        </p:txBody>
      </p:sp>
      <p:sp>
        <p:nvSpPr>
          <p:cNvPr id="3" name="Textfeld 2">
            <a:extLst>
              <a:ext uri="{FF2B5EF4-FFF2-40B4-BE49-F238E27FC236}">
                <a16:creationId xmlns:a16="http://schemas.microsoft.com/office/drawing/2014/main" id="{DCFEB6AE-653A-5B0F-7CD2-F489412F1237}"/>
              </a:ext>
            </a:extLst>
          </p:cNvPr>
          <p:cNvSpPr txBox="1"/>
          <p:nvPr/>
        </p:nvSpPr>
        <p:spPr>
          <a:xfrm>
            <a:off x="1115616" y="1124744"/>
            <a:ext cx="6408712" cy="2700739"/>
          </a:xfrm>
          <a:prstGeom prst="rect">
            <a:avLst/>
          </a:prstGeom>
          <a:noFill/>
        </p:spPr>
        <p:txBody>
          <a:bodyPr wrap="square" rtlCol="0">
            <a:spAutoFit/>
          </a:bodyPr>
          <a:lstStyle/>
          <a:p>
            <a:r>
              <a:rPr lang="de-DE" b="1" dirty="0"/>
              <a:t>außerdem tritt Führungsaufsicht </a:t>
            </a:r>
            <a:r>
              <a:rPr lang="de-DE" b="1" u="sng" dirty="0"/>
              <a:t>immer</a:t>
            </a:r>
            <a:r>
              <a:rPr lang="de-DE" b="1" dirty="0"/>
              <a:t> ein, </a:t>
            </a:r>
          </a:p>
          <a:p>
            <a:endParaRPr lang="de-DE" dirty="0"/>
          </a:p>
          <a:p>
            <a:pPr marL="285750" indent="-285750">
              <a:spcAft>
                <a:spcPts val="300"/>
              </a:spcAft>
              <a:buFont typeface="Wingdings" panose="05000000000000000000" pitchFamily="2" charset="2"/>
              <a:buChar char="Ø"/>
            </a:pPr>
            <a:r>
              <a:rPr lang="de-DE" dirty="0"/>
              <a:t>nach vollständiger Verbüßung einer mindestens zweijährigen Freiheitsstrafe (auch Jugendstrafe!)</a:t>
            </a:r>
          </a:p>
          <a:p>
            <a:pPr marL="285750" indent="-285750">
              <a:spcAft>
                <a:spcPts val="300"/>
              </a:spcAft>
              <a:buFont typeface="Wingdings" panose="05000000000000000000" pitchFamily="2" charset="2"/>
              <a:buChar char="Ø"/>
            </a:pPr>
            <a:r>
              <a:rPr lang="de-DE" dirty="0"/>
              <a:t>wenn die Unterbringung in der Psychiatrie oder einer Entziehungsanstalt zur Bewährung ausgesetzt wird</a:t>
            </a:r>
          </a:p>
          <a:p>
            <a:pPr marL="285750" indent="-285750">
              <a:spcAft>
                <a:spcPts val="300"/>
              </a:spcAft>
              <a:buFont typeface="Wingdings" panose="05000000000000000000" pitchFamily="2" charset="2"/>
              <a:buChar char="Ø"/>
            </a:pPr>
            <a:r>
              <a:rPr lang="de-DE" dirty="0"/>
              <a:t>nach einer Entlassung aus der Sicherungsverwahrung </a:t>
            </a:r>
          </a:p>
          <a:p>
            <a:pPr marL="285750" indent="-285750">
              <a:buFont typeface="Wingdings" panose="05000000000000000000" pitchFamily="2" charset="2"/>
              <a:buChar char="Ø"/>
            </a:pPr>
            <a:endParaRPr lang="de-DE" dirty="0"/>
          </a:p>
          <a:p>
            <a:pPr marL="285750" indent="-285750">
              <a:buFont typeface="Wingdings" panose="05000000000000000000" pitchFamily="2" charset="2"/>
              <a:buChar char="Ø"/>
            </a:pPr>
            <a:endParaRPr lang="de-DE" dirty="0"/>
          </a:p>
        </p:txBody>
      </p:sp>
    </p:spTree>
    <p:extLst>
      <p:ext uri="{BB962C8B-B14F-4D97-AF65-F5344CB8AC3E}">
        <p14:creationId xmlns:p14="http://schemas.microsoft.com/office/powerpoint/2010/main" val="3740532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7E8A3-EB60-5F7A-8856-67E4C94415D6}"/>
              </a:ext>
            </a:extLst>
          </p:cNvPr>
          <p:cNvSpPr>
            <a:spLocks noGrp="1"/>
          </p:cNvSpPr>
          <p:nvPr>
            <p:ph type="title"/>
          </p:nvPr>
        </p:nvSpPr>
        <p:spPr>
          <a:xfrm>
            <a:off x="628650" y="764704"/>
            <a:ext cx="8284653" cy="1325563"/>
          </a:xfrm>
        </p:spPr>
        <p:txBody>
          <a:bodyPr>
            <a:normAutofit/>
          </a:bodyPr>
          <a:lstStyle/>
          <a:p>
            <a:r>
              <a:rPr lang="de-DE" sz="2400" b="1" dirty="0">
                <a:latin typeface="Arial" panose="020B0604020202020204" pitchFamily="34" charset="0"/>
                <a:cs typeface="Arial" panose="020B0604020202020204" pitchFamily="34" charset="0"/>
              </a:rPr>
              <a:t>§ 60 Eintragungen in das Erziehungsregister</a:t>
            </a:r>
          </a:p>
        </p:txBody>
      </p:sp>
      <p:sp>
        <p:nvSpPr>
          <p:cNvPr id="3" name="Inhaltsplatzhalter 2">
            <a:extLst>
              <a:ext uri="{FF2B5EF4-FFF2-40B4-BE49-F238E27FC236}">
                <a16:creationId xmlns:a16="http://schemas.microsoft.com/office/drawing/2014/main" id="{0CEBFED1-4FDE-8F6E-89A5-E897ED270068}"/>
              </a:ext>
            </a:extLst>
          </p:cNvPr>
          <p:cNvSpPr>
            <a:spLocks noGrp="1"/>
          </p:cNvSpPr>
          <p:nvPr>
            <p:ph idx="1"/>
          </p:nvPr>
        </p:nvSpPr>
        <p:spPr>
          <a:xfrm>
            <a:off x="624556" y="2112986"/>
            <a:ext cx="7886700" cy="4351338"/>
          </a:xfrm>
        </p:spPr>
        <p:txBody>
          <a:bodyPr/>
          <a:lstStyle/>
          <a:p>
            <a:r>
              <a:rPr lang="de-DE" sz="2000" dirty="0">
                <a:latin typeface="Arial" panose="020B0604020202020204" pitchFamily="34" charset="0"/>
                <a:cs typeface="Arial" panose="020B0604020202020204" pitchFamily="34" charset="0"/>
              </a:rPr>
              <a:t>verhängte Erziehungsmaßregel und Zuchtmittel</a:t>
            </a:r>
          </a:p>
          <a:p>
            <a:r>
              <a:rPr lang="de-DE" sz="2000" dirty="0">
                <a:latin typeface="Arial" panose="020B0604020202020204" pitchFamily="34" charset="0"/>
                <a:cs typeface="Arial" panose="020B0604020202020204" pitchFamily="34" charset="0"/>
              </a:rPr>
              <a:t>verhängter </a:t>
            </a:r>
            <a:r>
              <a:rPr lang="de-DE" sz="2000" dirty="0" err="1">
                <a:latin typeface="Arial" panose="020B0604020202020204" pitchFamily="34" charset="0"/>
                <a:cs typeface="Arial" panose="020B0604020202020204" pitchFamily="34" charset="0"/>
              </a:rPr>
              <a:t>Ungehorsamsarrest</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Nebenstrafen, Nebenfolgen</a:t>
            </a:r>
          </a:p>
          <a:p>
            <a:r>
              <a:rPr lang="de-DE" sz="2000" dirty="0">
                <a:latin typeface="Arial" panose="020B0604020202020204" pitchFamily="34" charset="0"/>
                <a:cs typeface="Arial" panose="020B0604020202020204" pitchFamily="34" charset="0"/>
              </a:rPr>
              <a:t>bestimmte Entscheidungen des Familiengerichts</a:t>
            </a:r>
          </a:p>
          <a:p>
            <a:r>
              <a:rPr lang="de-DE" sz="2000" dirty="0">
                <a:latin typeface="Arial" panose="020B0604020202020204" pitchFamily="34" charset="0"/>
                <a:cs typeface="Arial" panose="020B0604020202020204" pitchFamily="34" charset="0"/>
              </a:rPr>
              <a:t>Freispruch wegen mangelnder Reife § 3 JGG</a:t>
            </a:r>
          </a:p>
          <a:p>
            <a:pPr marL="0" indent="0">
              <a:buNone/>
            </a:pPr>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3F6912D2-41F0-62B5-4BB1-1CF2B392E94E}"/>
              </a:ext>
            </a:extLst>
          </p:cNvPr>
          <p:cNvSpPr>
            <a:spLocks noGrp="1"/>
          </p:cNvSpPr>
          <p:nvPr>
            <p:ph type="sldNum" sz="quarter" idx="12"/>
          </p:nvPr>
        </p:nvSpPr>
        <p:spPr/>
        <p:txBody>
          <a:bodyPr/>
          <a:lstStyle/>
          <a:p>
            <a:fld id="{20730961-A792-448F-8853-147BFAC65948}" type="slidenum">
              <a:rPr lang="de-DE" smtClean="0"/>
              <a:t>80</a:t>
            </a:fld>
            <a:endParaRPr lang="de-DE"/>
          </a:p>
        </p:txBody>
      </p:sp>
    </p:spTree>
    <p:extLst>
      <p:ext uri="{BB962C8B-B14F-4D97-AF65-F5344CB8AC3E}">
        <p14:creationId xmlns:p14="http://schemas.microsoft.com/office/powerpoint/2010/main" val="2487406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374C-1452-E5D2-E876-F4AF363926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6987A3-2F5D-4B3C-7D90-1F4D84FA70A7}"/>
              </a:ext>
            </a:extLst>
          </p:cNvPr>
          <p:cNvSpPr>
            <a:spLocks noGrp="1"/>
          </p:cNvSpPr>
          <p:nvPr>
            <p:ph type="title"/>
          </p:nvPr>
        </p:nvSpPr>
        <p:spPr>
          <a:xfrm>
            <a:off x="628650" y="764704"/>
            <a:ext cx="8284653" cy="1325563"/>
          </a:xfrm>
        </p:spPr>
        <p:txBody>
          <a:bodyPr>
            <a:normAutofit/>
          </a:bodyPr>
          <a:lstStyle/>
          <a:p>
            <a:r>
              <a:rPr lang="de-DE" sz="2400" b="1" dirty="0">
                <a:latin typeface="Arial" panose="020B0604020202020204" pitchFamily="34" charset="0"/>
                <a:cs typeface="Arial" panose="020B0604020202020204" pitchFamily="34" charset="0"/>
              </a:rPr>
              <a:t>§ 60 Eintragungen in das Erziehungsregister</a:t>
            </a:r>
          </a:p>
        </p:txBody>
      </p:sp>
      <p:sp>
        <p:nvSpPr>
          <p:cNvPr id="3" name="Inhaltsplatzhalter 2">
            <a:extLst>
              <a:ext uri="{FF2B5EF4-FFF2-40B4-BE49-F238E27FC236}">
                <a16:creationId xmlns:a16="http://schemas.microsoft.com/office/drawing/2014/main" id="{89D58F68-AE53-194C-0041-6E8AC7DBAB9C}"/>
              </a:ext>
            </a:extLst>
          </p:cNvPr>
          <p:cNvSpPr>
            <a:spLocks noGrp="1"/>
          </p:cNvSpPr>
          <p:nvPr>
            <p:ph idx="1"/>
          </p:nvPr>
        </p:nvSpPr>
        <p:spPr>
          <a:xfrm>
            <a:off x="624556" y="2112986"/>
            <a:ext cx="7886700" cy="4351338"/>
          </a:xfrm>
        </p:spPr>
        <p:txBody>
          <a:bodyPr/>
          <a:lstStyle/>
          <a:p>
            <a:r>
              <a:rPr lang="de-DE" sz="2000" dirty="0">
                <a:latin typeface="Arial" panose="020B0604020202020204" pitchFamily="34" charset="0"/>
                <a:cs typeface="Arial" panose="020B0604020202020204" pitchFamily="34" charset="0"/>
              </a:rPr>
              <a:t>verhängte Erziehungsmaßregel und Zuchtmittel</a:t>
            </a:r>
          </a:p>
          <a:p>
            <a:r>
              <a:rPr lang="de-DE" sz="2000" dirty="0">
                <a:latin typeface="Arial" panose="020B0604020202020204" pitchFamily="34" charset="0"/>
                <a:cs typeface="Arial" panose="020B0604020202020204" pitchFamily="34" charset="0"/>
              </a:rPr>
              <a:t>verhängter </a:t>
            </a:r>
            <a:r>
              <a:rPr lang="de-DE" sz="2000" dirty="0" err="1">
                <a:latin typeface="Arial" panose="020B0604020202020204" pitchFamily="34" charset="0"/>
                <a:cs typeface="Arial" panose="020B0604020202020204" pitchFamily="34" charset="0"/>
              </a:rPr>
              <a:t>Ungehorsamsarrest</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Nebenstrafen, Nebenfolgen</a:t>
            </a:r>
          </a:p>
          <a:p>
            <a:r>
              <a:rPr lang="de-DE" sz="2000" dirty="0">
                <a:latin typeface="Arial" panose="020B0604020202020204" pitchFamily="34" charset="0"/>
                <a:cs typeface="Arial" panose="020B0604020202020204" pitchFamily="34" charset="0"/>
              </a:rPr>
              <a:t>bestimmte Entscheidungen des Familiengerichts</a:t>
            </a:r>
          </a:p>
          <a:p>
            <a:r>
              <a:rPr lang="de-DE" sz="2000" dirty="0">
                <a:latin typeface="Arial" panose="020B0604020202020204" pitchFamily="34" charset="0"/>
                <a:cs typeface="Arial" panose="020B0604020202020204" pitchFamily="34" charset="0"/>
              </a:rPr>
              <a:t>Freispruch wegen mangelnder Reife § 3 JGG</a:t>
            </a:r>
          </a:p>
          <a:p>
            <a:r>
              <a:rPr lang="de-DE" sz="2000" dirty="0">
                <a:solidFill>
                  <a:srgbClr val="0070C0"/>
                </a:solidFill>
                <a:latin typeface="Arial" panose="020B0604020202020204" pitchFamily="34" charset="0"/>
                <a:cs typeface="Arial" panose="020B0604020202020204" pitchFamily="34" charset="0"/>
              </a:rPr>
              <a:t>Entscheidungen nach § 45 und § 47 JGG mit Inhalt der getroffenen Maßnahme</a:t>
            </a:r>
          </a:p>
          <a:p>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F9EA6BD-2845-9438-2E91-021AF72B350A}"/>
              </a:ext>
            </a:extLst>
          </p:cNvPr>
          <p:cNvSpPr>
            <a:spLocks noGrp="1"/>
          </p:cNvSpPr>
          <p:nvPr>
            <p:ph type="sldNum" sz="quarter" idx="12"/>
          </p:nvPr>
        </p:nvSpPr>
        <p:spPr/>
        <p:txBody>
          <a:bodyPr/>
          <a:lstStyle/>
          <a:p>
            <a:fld id="{20730961-A792-448F-8853-147BFAC65948}" type="slidenum">
              <a:rPr lang="de-DE" smtClean="0"/>
              <a:t>81</a:t>
            </a:fld>
            <a:endParaRPr lang="de-DE"/>
          </a:p>
        </p:txBody>
      </p:sp>
    </p:spTree>
    <p:extLst>
      <p:ext uri="{BB962C8B-B14F-4D97-AF65-F5344CB8AC3E}">
        <p14:creationId xmlns:p14="http://schemas.microsoft.com/office/powerpoint/2010/main" val="7850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96B29-A59F-EF58-F0F3-18E128882D29}"/>
              </a:ext>
            </a:extLst>
          </p:cNvPr>
          <p:cNvSpPr>
            <a:spLocks noGrp="1"/>
          </p:cNvSpPr>
          <p:nvPr>
            <p:ph type="title"/>
          </p:nvPr>
        </p:nvSpPr>
        <p:spPr>
          <a:xfrm>
            <a:off x="699695" y="764704"/>
            <a:ext cx="7886700" cy="1325563"/>
          </a:xfrm>
        </p:spPr>
        <p:txBody>
          <a:bodyPr>
            <a:normAutofit/>
          </a:bodyPr>
          <a:lstStyle/>
          <a:p>
            <a:r>
              <a:rPr lang="de-DE" sz="2400" b="1" dirty="0">
                <a:latin typeface="Arial" panose="020B0604020202020204" pitchFamily="34" charset="0"/>
                <a:cs typeface="Arial" panose="020B0604020202020204" pitchFamily="34" charset="0"/>
              </a:rPr>
              <a:t>Dauer der Eintragung</a:t>
            </a:r>
          </a:p>
        </p:txBody>
      </p:sp>
      <p:sp>
        <p:nvSpPr>
          <p:cNvPr id="3" name="Inhaltsplatzhalter 2">
            <a:extLst>
              <a:ext uri="{FF2B5EF4-FFF2-40B4-BE49-F238E27FC236}">
                <a16:creationId xmlns:a16="http://schemas.microsoft.com/office/drawing/2014/main" id="{08427413-3B4B-B51F-F1AA-3D5BD06D561C}"/>
              </a:ext>
            </a:extLst>
          </p:cNvPr>
          <p:cNvSpPr>
            <a:spLocks noGrp="1"/>
          </p:cNvSpPr>
          <p:nvPr>
            <p:ph idx="1"/>
          </p:nvPr>
        </p:nvSpPr>
        <p:spPr>
          <a:xfrm>
            <a:off x="628650" y="2204864"/>
            <a:ext cx="8028790" cy="4351338"/>
          </a:xfrm>
          <a:prstGeom prst="rect">
            <a:avLst/>
          </a:prstGeom>
        </p:spPr>
        <p:txBody>
          <a:bodyPr>
            <a:normAutofit/>
          </a:bodyPr>
          <a:lstStyle/>
          <a:p>
            <a:r>
              <a:rPr lang="de-DE" sz="2200" dirty="0">
                <a:latin typeface="Arial" panose="020B0604020202020204" pitchFamily="34" charset="0"/>
                <a:cs typeface="Arial" panose="020B0604020202020204" pitchFamily="34" charset="0"/>
              </a:rPr>
              <a:t>Eintragungen werden nach bestimmter Frist getilgt</a:t>
            </a:r>
          </a:p>
          <a:p>
            <a:r>
              <a:rPr lang="de-DE" sz="2200" dirty="0">
                <a:latin typeface="Arial" panose="020B0604020202020204" pitchFamily="34" charset="0"/>
                <a:cs typeface="Arial" panose="020B0604020202020204" pitchFamily="34" charset="0"/>
              </a:rPr>
              <a:t>manche werden nicht getilgt</a:t>
            </a:r>
          </a:p>
          <a:p>
            <a:r>
              <a:rPr lang="de-DE" sz="2200" dirty="0">
                <a:latin typeface="Arial" panose="020B0604020202020204" pitchFamily="34" charset="0"/>
                <a:cs typeface="Arial" panose="020B0604020202020204" pitchFamily="34" charset="0"/>
              </a:rPr>
              <a:t>die meisten werden nach 5 Jahren getilgt</a:t>
            </a:r>
          </a:p>
          <a:p>
            <a:r>
              <a:rPr lang="de-DE" sz="2200" dirty="0">
                <a:latin typeface="Arial" panose="020B0604020202020204" pitchFamily="34" charset="0"/>
                <a:cs typeface="Arial" panose="020B0604020202020204" pitchFamily="34" charset="0"/>
              </a:rPr>
              <a:t>längere Tilgungsfristen gelten vor allem für Sexualdelikte und Delikte zum Nachteil von Kindern und Jugendlichen sowie Gewaltdelikte</a:t>
            </a:r>
          </a:p>
          <a:p>
            <a:r>
              <a:rPr lang="de-DE" sz="2200" dirty="0">
                <a:solidFill>
                  <a:srgbClr val="0070C0"/>
                </a:solidFill>
                <a:latin typeface="Arial" panose="020B0604020202020204" pitchFamily="34" charset="0"/>
                <a:cs typeface="Arial" panose="020B0604020202020204" pitchFamily="34" charset="0"/>
              </a:rPr>
              <a:t>getilgt wird erst, wenn für alle Eintragungen die Frist abgelaufen ist</a:t>
            </a:r>
          </a:p>
        </p:txBody>
      </p:sp>
      <p:sp>
        <p:nvSpPr>
          <p:cNvPr id="4" name="Foliennummernplatzhalter 3">
            <a:extLst>
              <a:ext uri="{FF2B5EF4-FFF2-40B4-BE49-F238E27FC236}">
                <a16:creationId xmlns:a16="http://schemas.microsoft.com/office/drawing/2014/main" id="{D7A2EC77-0508-22B4-D0E6-E9163121F895}"/>
              </a:ext>
            </a:extLst>
          </p:cNvPr>
          <p:cNvSpPr>
            <a:spLocks noGrp="1"/>
          </p:cNvSpPr>
          <p:nvPr>
            <p:ph type="sldNum" sz="quarter" idx="12"/>
          </p:nvPr>
        </p:nvSpPr>
        <p:spPr/>
        <p:txBody>
          <a:bodyPr/>
          <a:lstStyle/>
          <a:p>
            <a:fld id="{20730961-A792-448F-8853-147BFAC65948}" type="slidenum">
              <a:rPr lang="de-DE" smtClean="0"/>
              <a:t>82</a:t>
            </a:fld>
            <a:endParaRPr lang="de-DE"/>
          </a:p>
        </p:txBody>
      </p:sp>
    </p:spTree>
    <p:extLst>
      <p:ext uri="{BB962C8B-B14F-4D97-AF65-F5344CB8AC3E}">
        <p14:creationId xmlns:p14="http://schemas.microsoft.com/office/powerpoint/2010/main" val="5656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9E2EE19-0DB8-860E-1FA9-F418D7E34577}"/>
              </a:ext>
            </a:extLst>
          </p:cNvPr>
          <p:cNvSpPr>
            <a:spLocks noGrp="1"/>
          </p:cNvSpPr>
          <p:nvPr>
            <p:ph type="sldNum" sz="quarter" idx="12"/>
          </p:nvPr>
        </p:nvSpPr>
        <p:spPr/>
        <p:txBody>
          <a:bodyPr/>
          <a:lstStyle/>
          <a:p>
            <a:fld id="{20730961-A792-448F-8853-147BFAC65948}" type="slidenum">
              <a:rPr lang="de-DE" smtClean="0"/>
              <a:t>83</a:t>
            </a:fld>
            <a:endParaRPr lang="de-DE"/>
          </a:p>
        </p:txBody>
      </p:sp>
      <p:sp>
        <p:nvSpPr>
          <p:cNvPr id="4" name="Textfeld 3">
            <a:extLst>
              <a:ext uri="{FF2B5EF4-FFF2-40B4-BE49-F238E27FC236}">
                <a16:creationId xmlns:a16="http://schemas.microsoft.com/office/drawing/2014/main" id="{FF32ED10-A996-4D4F-272A-24A730868AEB}"/>
              </a:ext>
            </a:extLst>
          </p:cNvPr>
          <p:cNvSpPr txBox="1"/>
          <p:nvPr/>
        </p:nvSpPr>
        <p:spPr>
          <a:xfrm>
            <a:off x="815008" y="716216"/>
            <a:ext cx="6912768" cy="5109091"/>
          </a:xfrm>
          <a:prstGeom prst="rect">
            <a:avLst/>
          </a:prstGeom>
          <a:noFill/>
        </p:spPr>
        <p:txBody>
          <a:bodyPr wrap="square">
            <a:spAutoFit/>
          </a:bodyPr>
          <a:lstStyle/>
          <a:p>
            <a:r>
              <a:rPr lang="de-DE" sz="2000" b="1" dirty="0">
                <a:latin typeface="Arial" panose="020B0604020202020204" pitchFamily="34" charset="0"/>
                <a:cs typeface="Arial" panose="020B0604020202020204" pitchFamily="34" charset="0"/>
              </a:rPr>
              <a:t>§ 63 BZRG        Entfernung von Eintragungen</a:t>
            </a:r>
          </a:p>
          <a:p>
            <a:endParaRPr lang="de-DE" b="1" dirty="0">
              <a:latin typeface="Arial" panose="020B0604020202020204" pitchFamily="34" charset="0"/>
              <a:cs typeface="Arial" panose="020B0604020202020204" pitchFamily="34" charset="0"/>
            </a:endParaRPr>
          </a:p>
          <a:p>
            <a:endParaRPr lang="de-DE" b="1" dirty="0">
              <a:latin typeface="Arial" panose="020B0604020202020204" pitchFamily="34" charset="0"/>
              <a:cs typeface="Arial" panose="020B0604020202020204" pitchFamily="34" charset="0"/>
            </a:endParaRPr>
          </a:p>
          <a:p>
            <a:pPr marL="446088" indent="-446088">
              <a:buAutoNum type="arabicParenBoth"/>
              <a:tabLst>
                <a:tab pos="446088" algn="l"/>
              </a:tabLst>
            </a:pPr>
            <a:r>
              <a:rPr lang="de-DE" dirty="0">
                <a:effectLst/>
                <a:latin typeface="Arial" panose="020B0604020202020204" pitchFamily="34" charset="0"/>
                <a:cs typeface="Arial" panose="020B0604020202020204" pitchFamily="34" charset="0"/>
              </a:rPr>
              <a:t>Eintragungen im </a:t>
            </a:r>
            <a:r>
              <a:rPr lang="de-DE" u="sng" dirty="0">
                <a:effectLst/>
                <a:latin typeface="Arial" panose="020B0604020202020204" pitchFamily="34" charset="0"/>
                <a:cs typeface="Arial" panose="020B0604020202020204" pitchFamily="34" charset="0"/>
              </a:rPr>
              <a:t>Erziehungsregister</a:t>
            </a:r>
            <a:r>
              <a:rPr lang="de-DE" dirty="0">
                <a:effectLst/>
                <a:latin typeface="Arial" panose="020B0604020202020204" pitchFamily="34" charset="0"/>
                <a:cs typeface="Arial" panose="020B0604020202020204" pitchFamily="34" charset="0"/>
              </a:rPr>
              <a:t> werden entfernt, sobald die betroffene Person das </a:t>
            </a:r>
            <a:r>
              <a:rPr lang="de-DE" u="sng" dirty="0">
                <a:effectLst/>
                <a:latin typeface="Arial" panose="020B0604020202020204" pitchFamily="34" charset="0"/>
                <a:cs typeface="Arial" panose="020B0604020202020204" pitchFamily="34" charset="0"/>
              </a:rPr>
              <a:t>24. Lebensjahr </a:t>
            </a:r>
            <a:r>
              <a:rPr lang="de-DE" dirty="0">
                <a:effectLst/>
                <a:latin typeface="Arial" panose="020B0604020202020204" pitchFamily="34" charset="0"/>
                <a:cs typeface="Arial" panose="020B0604020202020204" pitchFamily="34" charset="0"/>
              </a:rPr>
              <a:t>vollendet hat.</a:t>
            </a:r>
          </a:p>
          <a:p>
            <a:pPr marL="446088" indent="-446088">
              <a:tabLst>
                <a:tab pos="446088" algn="l"/>
              </a:tabLst>
            </a:pPr>
            <a:endParaRPr lang="de-DE" dirty="0">
              <a:effectLst/>
              <a:latin typeface="Arial" panose="020B0604020202020204" pitchFamily="34" charset="0"/>
              <a:cs typeface="Arial" panose="020B0604020202020204" pitchFamily="34" charset="0"/>
            </a:endParaRPr>
          </a:p>
          <a:p>
            <a:pPr marL="446088" indent="-446088">
              <a:tabLst>
                <a:tab pos="446088" algn="l"/>
              </a:tabLst>
            </a:pPr>
            <a:r>
              <a:rPr lang="de-DE" dirty="0">
                <a:effectLst/>
                <a:latin typeface="Arial" panose="020B0604020202020204" pitchFamily="34" charset="0"/>
                <a:cs typeface="Arial" panose="020B0604020202020204" pitchFamily="34" charset="0"/>
              </a:rPr>
              <a:t>(2) 	Die Entfernung unterbleibt, solange im </a:t>
            </a:r>
            <a:r>
              <a:rPr lang="de-DE" u="sng" dirty="0">
                <a:effectLst/>
                <a:latin typeface="Arial" panose="020B0604020202020204" pitchFamily="34" charset="0"/>
                <a:cs typeface="Arial" panose="020B0604020202020204" pitchFamily="34" charset="0"/>
              </a:rPr>
              <a:t>Zentralregister</a:t>
            </a:r>
            <a:r>
              <a:rPr lang="de-DE" dirty="0">
                <a:effectLst/>
                <a:latin typeface="Arial" panose="020B0604020202020204" pitchFamily="34" charset="0"/>
                <a:cs typeface="Arial" panose="020B0604020202020204" pitchFamily="34" charset="0"/>
              </a:rPr>
              <a:t> eine Verurteilung zu Freiheitsstrafe, Strafarrest oder Jugendstrafe oder eine freiheitsentziehende Maßregel der Besserung und Sicherung eingetragen ist.</a:t>
            </a:r>
            <a:endParaRPr lang="de-DE" dirty="0">
              <a:latin typeface="Arial" panose="020B0604020202020204" pitchFamily="34" charset="0"/>
              <a:cs typeface="Arial" panose="020B0604020202020204" pitchFamily="34" charset="0"/>
            </a:endParaRPr>
          </a:p>
          <a:p>
            <a:pPr marL="446088" indent="-446088">
              <a:tabLst>
                <a:tab pos="446088" algn="l"/>
              </a:tabLst>
            </a:pPr>
            <a:endParaRPr lang="de-DE" dirty="0">
              <a:effectLst/>
              <a:latin typeface="Arial" panose="020B0604020202020204" pitchFamily="34" charset="0"/>
              <a:cs typeface="Arial" panose="020B0604020202020204" pitchFamily="34" charset="0"/>
            </a:endParaRPr>
          </a:p>
          <a:p>
            <a:pPr marL="446088" indent="-446088">
              <a:tabLst>
                <a:tab pos="446088" algn="l"/>
              </a:tabLst>
            </a:pPr>
            <a:r>
              <a:rPr lang="de-DE" dirty="0">
                <a:effectLst/>
                <a:latin typeface="Arial" panose="020B0604020202020204" pitchFamily="34" charset="0"/>
                <a:cs typeface="Arial" panose="020B0604020202020204" pitchFamily="34" charset="0"/>
              </a:rPr>
              <a:t>(3) 	Die Registerbehörde kann auf Antrag oder von Amts wegen anordnen, </a:t>
            </a:r>
            <a:r>
              <a:rPr lang="de-DE" dirty="0" err="1">
                <a:effectLst/>
                <a:latin typeface="Arial" panose="020B0604020202020204" pitchFamily="34" charset="0"/>
                <a:cs typeface="Arial" panose="020B0604020202020204" pitchFamily="34" charset="0"/>
              </a:rPr>
              <a:t>daß</a:t>
            </a:r>
            <a:r>
              <a:rPr lang="de-DE" dirty="0">
                <a:effectLst/>
                <a:latin typeface="Arial" panose="020B0604020202020204" pitchFamily="34" charset="0"/>
                <a:cs typeface="Arial" panose="020B0604020202020204" pitchFamily="34" charset="0"/>
              </a:rPr>
              <a:t> Eintragungen vorzeitig entfernt werden, wenn die Vollstreckung erledigt ist und das öffentliche Interesse einer solchen Anordnung nicht entgegensteht. § 49 Abs. 3 ist anzuwenden.</a:t>
            </a:r>
          </a:p>
          <a:p>
            <a:pPr marL="446088" indent="-446088">
              <a:tabLst>
                <a:tab pos="446088" algn="l"/>
              </a:tabLst>
            </a:pPr>
            <a:endParaRPr lang="de-DE" dirty="0">
              <a:effectLst/>
              <a:latin typeface="Arial" panose="020B0604020202020204" pitchFamily="34" charset="0"/>
              <a:cs typeface="Arial" panose="020B0604020202020204" pitchFamily="34" charset="0"/>
            </a:endParaRPr>
          </a:p>
          <a:p>
            <a:pPr marL="446088" indent="-446088">
              <a:tabLst>
                <a:tab pos="446088" algn="l"/>
              </a:tabLst>
            </a:pPr>
            <a:r>
              <a:rPr lang="de-DE" dirty="0">
                <a:effectLst/>
                <a:latin typeface="Arial" panose="020B0604020202020204" pitchFamily="34" charset="0"/>
                <a:cs typeface="Arial" panose="020B0604020202020204" pitchFamily="34" charset="0"/>
              </a:rPr>
              <a:t>(4) Die §§ 51, 52 gelten entsprechend.</a:t>
            </a:r>
          </a:p>
        </p:txBody>
      </p:sp>
    </p:spTree>
    <p:extLst>
      <p:ext uri="{BB962C8B-B14F-4D97-AF65-F5344CB8AC3E}">
        <p14:creationId xmlns:p14="http://schemas.microsoft.com/office/powerpoint/2010/main" val="2116503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9431187-543E-0A49-73EE-FA31562DE354}"/>
              </a:ext>
            </a:extLst>
          </p:cNvPr>
          <p:cNvSpPr>
            <a:spLocks noGrp="1"/>
          </p:cNvSpPr>
          <p:nvPr>
            <p:ph type="sldNum" sz="quarter" idx="12"/>
          </p:nvPr>
        </p:nvSpPr>
        <p:spPr/>
        <p:txBody>
          <a:bodyPr/>
          <a:lstStyle/>
          <a:p>
            <a:fld id="{20730961-A792-448F-8853-147BFAC65948}" type="slidenum">
              <a:rPr lang="de-DE" smtClean="0"/>
              <a:t>84</a:t>
            </a:fld>
            <a:endParaRPr lang="de-DE"/>
          </a:p>
        </p:txBody>
      </p:sp>
      <p:pic>
        <p:nvPicPr>
          <p:cNvPr id="3" name="Grafik 2">
            <a:extLst>
              <a:ext uri="{FF2B5EF4-FFF2-40B4-BE49-F238E27FC236}">
                <a16:creationId xmlns:a16="http://schemas.microsoft.com/office/drawing/2014/main" id="{F0AAC5AA-F8C8-E393-A1BB-21585CFBD3EB}"/>
              </a:ext>
            </a:extLst>
          </p:cNvPr>
          <p:cNvPicPr>
            <a:picLocks noChangeAspect="1"/>
          </p:cNvPicPr>
          <p:nvPr/>
        </p:nvPicPr>
        <p:blipFill>
          <a:blip r:embed="rId2"/>
          <a:stretch>
            <a:fillRect/>
          </a:stretch>
        </p:blipFill>
        <p:spPr>
          <a:xfrm>
            <a:off x="627528" y="546100"/>
            <a:ext cx="7557673" cy="5704022"/>
          </a:xfrm>
          <a:prstGeom prst="rect">
            <a:avLst/>
          </a:prstGeom>
        </p:spPr>
      </p:pic>
    </p:spTree>
    <p:extLst>
      <p:ext uri="{BB962C8B-B14F-4D97-AF65-F5344CB8AC3E}">
        <p14:creationId xmlns:p14="http://schemas.microsoft.com/office/powerpoint/2010/main" val="27860648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C777C7B-7A17-16BE-A807-AFFB96223A6C}"/>
              </a:ext>
            </a:extLst>
          </p:cNvPr>
          <p:cNvSpPr>
            <a:spLocks noGrp="1"/>
          </p:cNvSpPr>
          <p:nvPr>
            <p:ph type="sldNum" sz="quarter" idx="12"/>
          </p:nvPr>
        </p:nvSpPr>
        <p:spPr/>
        <p:txBody>
          <a:bodyPr/>
          <a:lstStyle/>
          <a:p>
            <a:fld id="{20730961-A792-448F-8853-147BFAC65948}" type="slidenum">
              <a:rPr lang="de-DE" smtClean="0"/>
              <a:t>85</a:t>
            </a:fld>
            <a:endParaRPr lang="de-DE"/>
          </a:p>
        </p:txBody>
      </p:sp>
      <p:pic>
        <p:nvPicPr>
          <p:cNvPr id="8" name="Grafik 7">
            <a:extLst>
              <a:ext uri="{FF2B5EF4-FFF2-40B4-BE49-F238E27FC236}">
                <a16:creationId xmlns:a16="http://schemas.microsoft.com/office/drawing/2014/main" id="{1BE2B784-8603-EE54-CA7D-338129580C95}"/>
              </a:ext>
            </a:extLst>
          </p:cNvPr>
          <p:cNvPicPr>
            <a:picLocks noChangeAspect="1"/>
          </p:cNvPicPr>
          <p:nvPr/>
        </p:nvPicPr>
        <p:blipFill>
          <a:blip r:embed="rId2"/>
          <a:stretch>
            <a:fillRect/>
          </a:stretch>
        </p:blipFill>
        <p:spPr>
          <a:xfrm>
            <a:off x="692091" y="647217"/>
            <a:ext cx="8091182" cy="5482120"/>
          </a:xfrm>
          <a:prstGeom prst="rect">
            <a:avLst/>
          </a:prstGeom>
        </p:spPr>
      </p:pic>
    </p:spTree>
    <p:extLst>
      <p:ext uri="{BB962C8B-B14F-4D97-AF65-F5344CB8AC3E}">
        <p14:creationId xmlns:p14="http://schemas.microsoft.com/office/powerpoint/2010/main" val="6415498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FE0194B-EA00-B1E1-A737-07125F50980F}"/>
              </a:ext>
            </a:extLst>
          </p:cNvPr>
          <p:cNvSpPr>
            <a:spLocks noGrp="1"/>
          </p:cNvSpPr>
          <p:nvPr>
            <p:ph type="sldNum" sz="quarter" idx="12"/>
          </p:nvPr>
        </p:nvSpPr>
        <p:spPr/>
        <p:txBody>
          <a:bodyPr/>
          <a:lstStyle/>
          <a:p>
            <a:fld id="{20730961-A792-448F-8853-147BFAC65948}" type="slidenum">
              <a:rPr lang="de-DE" smtClean="0"/>
              <a:t>86</a:t>
            </a:fld>
            <a:endParaRPr lang="de-DE"/>
          </a:p>
        </p:txBody>
      </p:sp>
      <p:pic>
        <p:nvPicPr>
          <p:cNvPr id="3" name="Grafik 2">
            <a:extLst>
              <a:ext uri="{FF2B5EF4-FFF2-40B4-BE49-F238E27FC236}">
                <a16:creationId xmlns:a16="http://schemas.microsoft.com/office/drawing/2014/main" id="{89C40876-6205-91A3-449D-791968414FC4}"/>
              </a:ext>
            </a:extLst>
          </p:cNvPr>
          <p:cNvPicPr>
            <a:picLocks noChangeAspect="1"/>
          </p:cNvPicPr>
          <p:nvPr/>
        </p:nvPicPr>
        <p:blipFill>
          <a:blip r:embed="rId2"/>
          <a:stretch>
            <a:fillRect/>
          </a:stretch>
        </p:blipFill>
        <p:spPr>
          <a:xfrm>
            <a:off x="771786" y="967861"/>
            <a:ext cx="8010801" cy="3679639"/>
          </a:xfrm>
          <a:prstGeom prst="rect">
            <a:avLst/>
          </a:prstGeom>
        </p:spPr>
      </p:pic>
    </p:spTree>
    <p:extLst>
      <p:ext uri="{BB962C8B-B14F-4D97-AF65-F5344CB8AC3E}">
        <p14:creationId xmlns:p14="http://schemas.microsoft.com/office/powerpoint/2010/main" val="19402741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87</a:t>
            </a:fld>
            <a:endParaRPr lang="de-DE"/>
          </a:p>
        </p:txBody>
      </p:sp>
      <p:sp>
        <p:nvSpPr>
          <p:cNvPr id="3" name="Titel 1">
            <a:extLst>
              <a:ext uri="{FF2B5EF4-FFF2-40B4-BE49-F238E27FC236}">
                <a16:creationId xmlns:a16="http://schemas.microsoft.com/office/drawing/2014/main" id="{BC1F4232-2D16-E0DA-2311-46434737E604}"/>
              </a:ext>
            </a:extLst>
          </p:cNvPr>
          <p:cNvSpPr txBox="1">
            <a:spLocks/>
          </p:cNvSpPr>
          <p:nvPr/>
        </p:nvSpPr>
        <p:spPr>
          <a:xfrm>
            <a:off x="600328" y="634730"/>
            <a:ext cx="82296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rgbClr val="0070C0"/>
                </a:solidFill>
                <a:latin typeface="Arial" panose="020B0604020202020204" pitchFamily="34" charset="0"/>
                <a:cs typeface="Arial" panose="020B0604020202020204" pitchFamily="34" charset="0"/>
              </a:rPr>
              <a:t>Und was ist, wenn ich nach Verurteilungen gefragt werde?</a:t>
            </a:r>
          </a:p>
        </p:txBody>
      </p:sp>
      <p:sp>
        <p:nvSpPr>
          <p:cNvPr id="4" name="Inhaltsplatzhalter 2">
            <a:extLst>
              <a:ext uri="{FF2B5EF4-FFF2-40B4-BE49-F238E27FC236}">
                <a16:creationId xmlns:a16="http://schemas.microsoft.com/office/drawing/2014/main" id="{E1132E17-3B1B-4E07-D2E5-AFC8354B0CFD}"/>
              </a:ext>
            </a:extLst>
          </p:cNvPr>
          <p:cNvSpPr txBox="1">
            <a:spLocks/>
          </p:cNvSpPr>
          <p:nvPr/>
        </p:nvSpPr>
        <p:spPr>
          <a:xfrm>
            <a:off x="600328" y="1677228"/>
            <a:ext cx="7886700" cy="435133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4200" b="1" dirty="0">
                <a:latin typeface="Arial" panose="020B0604020202020204" pitchFamily="34" charset="0"/>
                <a:cs typeface="Arial" panose="020B0604020202020204" pitchFamily="34" charset="0"/>
              </a:rPr>
              <a:t>§ 53 Bundeszentralregistergesetz (BZRG) </a:t>
            </a:r>
            <a:br>
              <a:rPr lang="de-DE" sz="4200" b="1" dirty="0">
                <a:latin typeface="Arial" panose="020B0604020202020204" pitchFamily="34" charset="0"/>
                <a:cs typeface="Arial" panose="020B0604020202020204" pitchFamily="34" charset="0"/>
              </a:rPr>
            </a:br>
            <a:br>
              <a:rPr lang="de-DE" sz="4200" b="1" dirty="0">
                <a:latin typeface="Arial" panose="020B0604020202020204" pitchFamily="34" charset="0"/>
                <a:cs typeface="Arial" panose="020B0604020202020204" pitchFamily="34" charset="0"/>
              </a:rPr>
            </a:br>
            <a:r>
              <a:rPr lang="de-DE" sz="4200" b="1" dirty="0">
                <a:latin typeface="Arial" panose="020B0604020202020204" pitchFamily="34" charset="0"/>
                <a:cs typeface="Arial" panose="020B0604020202020204" pitchFamily="34" charset="0"/>
              </a:rPr>
              <a:t>       Offenbarungspflicht bei Verurteilungen</a:t>
            </a:r>
          </a:p>
          <a:p>
            <a:pPr marL="360363" indent="-360363">
              <a:lnSpc>
                <a:spcPct val="120000"/>
              </a:lnSpc>
              <a:buFont typeface="Arial" panose="020B0604020202020204" pitchFamily="34" charset="0"/>
              <a:buAutoNum type="arabicParenBoth"/>
            </a:pPr>
            <a:r>
              <a:rPr lang="de-DE" sz="3300" dirty="0">
                <a:latin typeface="Arial" panose="020B0604020202020204" pitchFamily="34" charset="0"/>
                <a:cs typeface="Arial" panose="020B0604020202020204" pitchFamily="34" charset="0"/>
              </a:rPr>
              <a:t>Verurteilte dürfen sich als unbestraft bezeichnen und brauchen den der Verurteilung zugrunde liegenden Sachverhalt nicht zu offenbaren, wenn die Verurteilung </a:t>
            </a:r>
          </a:p>
          <a:p>
            <a:pPr marL="717550" indent="-357188">
              <a:lnSpc>
                <a:spcPct val="120000"/>
              </a:lnSpc>
              <a:buFont typeface="Arial" panose="020B0604020202020204" pitchFamily="34" charset="0"/>
              <a:buNone/>
            </a:pPr>
            <a:r>
              <a:rPr lang="de-DE" sz="3300" dirty="0">
                <a:latin typeface="Arial" panose="020B0604020202020204" pitchFamily="34" charset="0"/>
                <a:cs typeface="Arial" panose="020B0604020202020204" pitchFamily="34" charset="0"/>
              </a:rPr>
              <a:t>1.	nicht in das Führungszeugnis oder nur in ein Führungszeugnis nach § 32 Abs. 3, 4  (für Behörden) aufzunehmen oder</a:t>
            </a:r>
          </a:p>
          <a:p>
            <a:pPr marL="717550" indent="-357188">
              <a:lnSpc>
                <a:spcPct val="120000"/>
              </a:lnSpc>
              <a:buFont typeface="Arial" panose="020B0604020202020204" pitchFamily="34" charset="0"/>
              <a:buNone/>
            </a:pPr>
            <a:r>
              <a:rPr lang="de-DE" sz="3300" dirty="0">
                <a:latin typeface="Arial" panose="020B0604020202020204" pitchFamily="34" charset="0"/>
                <a:cs typeface="Arial" panose="020B0604020202020204" pitchFamily="34" charset="0"/>
              </a:rPr>
              <a:t>2.	zu tilgen ist.</a:t>
            </a:r>
          </a:p>
          <a:p>
            <a:pPr marL="360363" indent="-360363">
              <a:lnSpc>
                <a:spcPct val="120000"/>
              </a:lnSpc>
              <a:buFont typeface="Arial" panose="020B0604020202020204" pitchFamily="34" charset="0"/>
              <a:buNone/>
            </a:pPr>
            <a:r>
              <a:rPr lang="de-DE" sz="3300" dirty="0">
                <a:latin typeface="Arial" panose="020B0604020202020204" pitchFamily="34" charset="0"/>
                <a:cs typeface="Arial" panose="020B0604020202020204" pitchFamily="34" charset="0"/>
              </a:rPr>
              <a:t>(2) Soweit Gerichte oder Behörden ein Recht auf unbeschränkte Auskunft haben, können Verurteilte ihnen gegenüber keine Rechte aus Absatz 1 Nr. 1 herleiten, falls sie hierüber belehrt werden. </a:t>
            </a:r>
          </a:p>
          <a:p>
            <a:pPr marL="360363" indent="-360363">
              <a:lnSpc>
                <a:spcPct val="120000"/>
              </a:lnSpc>
              <a:buFont typeface="Arial" panose="020B0604020202020204" pitchFamily="34" charset="0"/>
              <a:buNone/>
            </a:pPr>
            <a:r>
              <a:rPr lang="de-DE"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2977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88</a:t>
            </a:fld>
            <a:endParaRPr lang="de-DE"/>
          </a:p>
        </p:txBody>
      </p:sp>
      <p:sp>
        <p:nvSpPr>
          <p:cNvPr id="3" name="Titel 1">
            <a:extLst>
              <a:ext uri="{FF2B5EF4-FFF2-40B4-BE49-F238E27FC236}">
                <a16:creationId xmlns:a16="http://schemas.microsoft.com/office/drawing/2014/main" id="{7C4DE59E-E60E-4E49-BA5A-23A3B39D2C9C}"/>
              </a:ext>
            </a:extLst>
          </p:cNvPr>
          <p:cNvSpPr txBox="1">
            <a:spLocks/>
          </p:cNvSpPr>
          <p:nvPr/>
        </p:nvSpPr>
        <p:spPr>
          <a:xfrm>
            <a:off x="883299" y="764704"/>
            <a:ext cx="82296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rgbClr val="0070C0"/>
                </a:solidFill>
                <a:latin typeface="Arial" panose="020B0604020202020204" pitchFamily="34" charset="0"/>
                <a:cs typeface="Arial" panose="020B0604020202020204" pitchFamily="34" charset="0"/>
              </a:rPr>
              <a:t>Und was ist mit Eintragungen im Erziehungsregister?</a:t>
            </a:r>
          </a:p>
        </p:txBody>
      </p:sp>
      <p:sp>
        <p:nvSpPr>
          <p:cNvPr id="4" name="Inhaltsplatzhalter 2">
            <a:extLst>
              <a:ext uri="{FF2B5EF4-FFF2-40B4-BE49-F238E27FC236}">
                <a16:creationId xmlns:a16="http://schemas.microsoft.com/office/drawing/2014/main" id="{5DA03063-9E81-B93A-A98E-EDDACA25491C}"/>
              </a:ext>
            </a:extLst>
          </p:cNvPr>
          <p:cNvSpPr txBox="1">
            <a:spLocks/>
          </p:cNvSpPr>
          <p:nvPr/>
        </p:nvSpPr>
        <p:spPr>
          <a:xfrm>
            <a:off x="881911" y="2492896"/>
            <a:ext cx="7886700" cy="1662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b="1" dirty="0">
                <a:latin typeface="Arial" panose="020B0604020202020204" pitchFamily="34" charset="0"/>
                <a:cs typeface="Arial" panose="020B0604020202020204" pitchFamily="34" charset="0"/>
              </a:rPr>
              <a:t>§ 64 Abs. 1 BZRG</a:t>
            </a:r>
          </a:p>
          <a:p>
            <a:pPr marL="0" indent="0">
              <a:buFont typeface="Arial" panose="020B0604020202020204" pitchFamily="34" charset="0"/>
              <a:buNone/>
            </a:pPr>
            <a:r>
              <a:rPr lang="de-DE" sz="1800" dirty="0">
                <a:latin typeface="Arial" panose="020B0604020202020204" pitchFamily="34" charset="0"/>
                <a:cs typeface="Arial" panose="020B0604020202020204" pitchFamily="34" charset="0"/>
              </a:rPr>
              <a:t>Eintragungen in das Erziehungsregister und die ihnen zugrunde liegenden Sachverhalte braucht die betroffene Person nicht zu offenbaren.  </a:t>
            </a:r>
          </a:p>
          <a:p>
            <a:pPr marL="0" indent="0">
              <a:buFont typeface="Arial" panose="020B0604020202020204" pitchFamily="34" charset="0"/>
              <a:buNone/>
            </a:pP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3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BD7DB-7387-7AED-4334-C73CF3AD3D79}"/>
              </a:ext>
            </a:extLst>
          </p:cNvPr>
          <p:cNvSpPr>
            <a:spLocks noGrp="1"/>
          </p:cNvSpPr>
          <p:nvPr>
            <p:ph type="title"/>
          </p:nvPr>
        </p:nvSpPr>
        <p:spPr>
          <a:xfrm>
            <a:off x="790160" y="908720"/>
            <a:ext cx="7886700" cy="1047651"/>
          </a:xfrm>
        </p:spPr>
        <p:txBody>
          <a:bodyPr>
            <a:normAutofit/>
          </a:bodyPr>
          <a:lstStyle/>
          <a:p>
            <a:r>
              <a:rPr lang="de-DE" sz="2200" b="1" dirty="0">
                <a:latin typeface="Arial" panose="020B0604020202020204" pitchFamily="34" charset="0"/>
                <a:cs typeface="Arial" panose="020B0604020202020204" pitchFamily="34" charset="0"/>
              </a:rPr>
              <a:t>§ 61 Auskunft aus dem Erziehungsregister</a:t>
            </a:r>
          </a:p>
        </p:txBody>
      </p:sp>
      <p:sp>
        <p:nvSpPr>
          <p:cNvPr id="3" name="Inhaltsplatzhalter 2">
            <a:extLst>
              <a:ext uri="{FF2B5EF4-FFF2-40B4-BE49-F238E27FC236}">
                <a16:creationId xmlns:a16="http://schemas.microsoft.com/office/drawing/2014/main" id="{EF487325-8E39-6B0A-BF8E-01C5FA1D0063}"/>
              </a:ext>
            </a:extLst>
          </p:cNvPr>
          <p:cNvSpPr>
            <a:spLocks noGrp="1"/>
          </p:cNvSpPr>
          <p:nvPr>
            <p:ph idx="1"/>
          </p:nvPr>
        </p:nvSpPr>
        <p:spPr>
          <a:xfrm>
            <a:off x="780176" y="2060848"/>
            <a:ext cx="7886700" cy="3658145"/>
          </a:xfrm>
          <a:prstGeom prst="rect">
            <a:avLst/>
          </a:prstGeom>
        </p:spPr>
        <p:txBody>
          <a:bodyPr>
            <a:normAutofit/>
          </a:bodyPr>
          <a:lstStyle/>
          <a:p>
            <a:pPr marL="0" indent="0">
              <a:buNone/>
            </a:pPr>
            <a:r>
              <a:rPr lang="de-DE" sz="2000" dirty="0">
                <a:latin typeface="Arial" panose="020B0604020202020204" pitchFamily="34" charset="0"/>
                <a:cs typeface="Arial" panose="020B0604020202020204" pitchFamily="34" charset="0"/>
              </a:rPr>
              <a:t>wird erteilt an</a:t>
            </a:r>
          </a:p>
          <a:p>
            <a:r>
              <a:rPr lang="de-DE" sz="2000" dirty="0">
                <a:latin typeface="Arial" panose="020B0604020202020204" pitchFamily="34" charset="0"/>
                <a:cs typeface="Arial" panose="020B0604020202020204" pitchFamily="34" charset="0"/>
              </a:rPr>
              <a:t>Strafgerichte, Staatsanwaltschaften, Justizvollzugsbehörden</a:t>
            </a:r>
          </a:p>
          <a:p>
            <a:r>
              <a:rPr lang="de-DE" sz="2000" dirty="0">
                <a:latin typeface="Arial" panose="020B0604020202020204" pitchFamily="34" charset="0"/>
                <a:cs typeface="Arial" panose="020B0604020202020204" pitchFamily="34" charset="0"/>
              </a:rPr>
              <a:t>Familiengerichte</a:t>
            </a:r>
          </a:p>
          <a:p>
            <a:r>
              <a:rPr lang="de-DE" sz="2000" dirty="0">
                <a:solidFill>
                  <a:srgbClr val="FF0000"/>
                </a:solidFill>
                <a:latin typeface="Arial" panose="020B0604020202020204" pitchFamily="34" charset="0"/>
                <a:cs typeface="Arial" panose="020B0604020202020204" pitchFamily="34" charset="0"/>
              </a:rPr>
              <a:t>Jugendämter</a:t>
            </a:r>
            <a:r>
              <a:rPr lang="de-DE" sz="2000" dirty="0">
                <a:latin typeface="Arial" panose="020B0604020202020204" pitchFamily="34" charset="0"/>
                <a:cs typeface="Arial" panose="020B0604020202020204" pitchFamily="34" charset="0"/>
              </a:rPr>
              <a:t> und Landesjugendämter </a:t>
            </a:r>
            <a:r>
              <a:rPr lang="de-DE" sz="2000" dirty="0">
                <a:solidFill>
                  <a:srgbClr val="FF0000"/>
                </a:solidFill>
                <a:latin typeface="Arial" panose="020B0604020202020204" pitchFamily="34" charset="0"/>
                <a:cs typeface="Arial" panose="020B0604020202020204" pitchFamily="34" charset="0"/>
              </a:rPr>
              <a:t>für die Wahrnehmung von Erziehungsaufgaben der Jugendhilfe</a:t>
            </a:r>
          </a:p>
          <a:p>
            <a:r>
              <a:rPr lang="de-DE" sz="2000" dirty="0">
                <a:latin typeface="Arial" panose="020B0604020202020204" pitchFamily="34" charset="0"/>
                <a:cs typeface="Arial" panose="020B0604020202020204" pitchFamily="34" charset="0"/>
              </a:rPr>
              <a:t>Sicherheitsbehörden und Gnadenbehörden</a:t>
            </a:r>
          </a:p>
          <a:p>
            <a:r>
              <a:rPr lang="de-DE" sz="2000" dirty="0">
                <a:solidFill>
                  <a:srgbClr val="FF0000"/>
                </a:solidFill>
                <a:latin typeface="Arial" panose="020B0604020202020204" pitchFamily="34" charset="0"/>
                <a:cs typeface="Arial" panose="020B0604020202020204" pitchFamily="34" charset="0"/>
              </a:rPr>
              <a:t>keine anderen!</a:t>
            </a:r>
          </a:p>
        </p:txBody>
      </p:sp>
      <p:sp>
        <p:nvSpPr>
          <p:cNvPr id="4" name="Foliennummernplatzhalter 3">
            <a:extLst>
              <a:ext uri="{FF2B5EF4-FFF2-40B4-BE49-F238E27FC236}">
                <a16:creationId xmlns:a16="http://schemas.microsoft.com/office/drawing/2014/main" id="{E7017902-702E-FEF1-F9C8-E164D372178A}"/>
              </a:ext>
            </a:extLst>
          </p:cNvPr>
          <p:cNvSpPr>
            <a:spLocks noGrp="1"/>
          </p:cNvSpPr>
          <p:nvPr>
            <p:ph type="sldNum" sz="quarter" idx="12"/>
          </p:nvPr>
        </p:nvSpPr>
        <p:spPr/>
        <p:txBody>
          <a:bodyPr/>
          <a:lstStyle/>
          <a:p>
            <a:fld id="{20730961-A792-448F-8853-147BFAC65948}" type="slidenum">
              <a:rPr lang="de-DE" smtClean="0"/>
              <a:t>89</a:t>
            </a:fld>
            <a:endParaRPr lang="de-DE"/>
          </a:p>
        </p:txBody>
      </p:sp>
    </p:spTree>
    <p:extLst>
      <p:ext uri="{BB962C8B-B14F-4D97-AF65-F5344CB8AC3E}">
        <p14:creationId xmlns:p14="http://schemas.microsoft.com/office/powerpoint/2010/main" val="282850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C7B97-CAB8-3C17-FED2-24DCC80CE133}"/>
              </a:ext>
            </a:extLst>
          </p:cNvPr>
          <p:cNvSpPr>
            <a:spLocks noGrp="1"/>
          </p:cNvSpPr>
          <p:nvPr>
            <p:ph type="title"/>
          </p:nvPr>
        </p:nvSpPr>
        <p:spPr>
          <a:xfrm>
            <a:off x="628650" y="188640"/>
            <a:ext cx="7886700" cy="1325563"/>
          </a:xfrm>
        </p:spPr>
        <p:txBody>
          <a:bodyPr/>
          <a:lstStyle/>
          <a:p>
            <a:r>
              <a:rPr lang="de-DE" dirty="0"/>
              <a:t> </a:t>
            </a:r>
            <a:r>
              <a:rPr lang="de-DE" sz="2400" b="1" dirty="0">
                <a:latin typeface="+mn-lt"/>
              </a:rPr>
              <a:t>Begriffe im Jugendstrafrecht</a:t>
            </a:r>
            <a:endParaRPr lang="de-DE" sz="2400" dirty="0"/>
          </a:p>
        </p:txBody>
      </p:sp>
      <p:sp>
        <p:nvSpPr>
          <p:cNvPr id="3" name="Inhaltsplatzhalter 2">
            <a:extLst>
              <a:ext uri="{FF2B5EF4-FFF2-40B4-BE49-F238E27FC236}">
                <a16:creationId xmlns:a16="http://schemas.microsoft.com/office/drawing/2014/main" id="{9CB792FB-BE60-0016-179A-2BBD0AEFBFD9}"/>
              </a:ext>
            </a:extLst>
          </p:cNvPr>
          <p:cNvSpPr>
            <a:spLocks noGrp="1"/>
          </p:cNvSpPr>
          <p:nvPr>
            <p:ph idx="1"/>
          </p:nvPr>
        </p:nvSpPr>
        <p:spPr>
          <a:xfrm>
            <a:off x="899592" y="1554820"/>
            <a:ext cx="7886700" cy="4351338"/>
          </a:xfrm>
          <a:prstGeom prst="rect">
            <a:avLst/>
          </a:prstGeom>
        </p:spPr>
        <p:txBody>
          <a:bodyPr>
            <a:normAutofit/>
          </a:bodyPr>
          <a:lstStyle/>
          <a:p>
            <a:pPr marL="0" indent="0">
              <a:buNone/>
            </a:pPr>
            <a:r>
              <a:rPr lang="de-DE" sz="1800" b="1" dirty="0"/>
              <a:t>Erziehungsmaßregel  (§§ 9 – 12 JGG)</a:t>
            </a:r>
          </a:p>
          <a:p>
            <a:pPr lvl="1"/>
            <a:r>
              <a:rPr lang="de-DE" sz="1800" dirty="0"/>
              <a:t>die Erteilung von Weisungen (Arbeitsleistungen, Betreuungsweisung, sozialer Trainingskurs etc., keine abschließende Liste)</a:t>
            </a:r>
          </a:p>
          <a:p>
            <a:pPr lvl="1"/>
            <a:r>
              <a:rPr lang="de-DE" sz="1800" dirty="0">
                <a:cs typeface="Arial" panose="020B0604020202020204" pitchFamily="34" charset="0"/>
              </a:rPr>
              <a:t>die Anordnung, Hilfe zur Erziehung </a:t>
            </a:r>
            <a:r>
              <a:rPr lang="de-DE" sz="1800" dirty="0" err="1">
                <a:cs typeface="Arial" panose="020B0604020202020204" pitchFamily="34" charset="0"/>
              </a:rPr>
              <a:t>i.S.d</a:t>
            </a:r>
            <a:r>
              <a:rPr lang="de-DE" sz="1800" dirty="0">
                <a:cs typeface="Arial" panose="020B0604020202020204" pitchFamily="34" charset="0"/>
              </a:rPr>
              <a:t>. § 12  anzunehmen</a:t>
            </a:r>
            <a:br>
              <a:rPr lang="de-DE" sz="1800" dirty="0"/>
            </a:br>
            <a:endParaRPr lang="de-DE" sz="1800" dirty="0"/>
          </a:p>
          <a:p>
            <a:pPr marL="0" indent="0">
              <a:buNone/>
            </a:pPr>
            <a:r>
              <a:rPr lang="de-DE" sz="1800" b="1" dirty="0"/>
              <a:t>Zuchtmittel  (§§ 13 – 16a JGG)</a:t>
            </a:r>
          </a:p>
          <a:p>
            <a:pPr lvl="1"/>
            <a:r>
              <a:rPr lang="de-DE" sz="1800" dirty="0"/>
              <a:t>Verwarnung </a:t>
            </a:r>
          </a:p>
          <a:p>
            <a:pPr lvl="1"/>
            <a:r>
              <a:rPr lang="de-DE" sz="1800" dirty="0"/>
              <a:t>Erteilung von Auflagen (Arbeitsleistung, Geldauflage)</a:t>
            </a:r>
          </a:p>
          <a:p>
            <a:pPr lvl="1"/>
            <a:r>
              <a:rPr lang="de-DE" sz="1800" dirty="0"/>
              <a:t>Jugendarrest, max. 4 Wochen</a:t>
            </a:r>
          </a:p>
          <a:p>
            <a:pPr marL="457200" lvl="1" indent="0">
              <a:buNone/>
            </a:pPr>
            <a:endParaRPr lang="de-DE" sz="1800" dirty="0"/>
          </a:p>
          <a:p>
            <a:pPr marL="0" lvl="1" indent="0">
              <a:buNone/>
            </a:pPr>
            <a:r>
              <a:rPr lang="de-DE" sz="1800" b="1" dirty="0"/>
              <a:t>Jugendstrafe (§§ 17 ff. JGG)</a:t>
            </a:r>
          </a:p>
          <a:p>
            <a:pPr marL="0" lvl="1" indent="0">
              <a:buNone/>
              <a:tabLst>
                <a:tab pos="446088" algn="l"/>
              </a:tabLst>
            </a:pPr>
            <a:r>
              <a:rPr lang="de-DE" sz="1800" dirty="0"/>
              <a:t>	6 Monate bis 5 oder 10 Jahre</a:t>
            </a:r>
            <a:br>
              <a:rPr lang="de-DE" sz="1800" dirty="0"/>
            </a:br>
            <a:endParaRPr lang="de-DE" sz="1800" dirty="0"/>
          </a:p>
        </p:txBody>
      </p:sp>
      <p:sp>
        <p:nvSpPr>
          <p:cNvPr id="4" name="Foliennummernplatzhalter 3">
            <a:extLst>
              <a:ext uri="{FF2B5EF4-FFF2-40B4-BE49-F238E27FC236}">
                <a16:creationId xmlns:a16="http://schemas.microsoft.com/office/drawing/2014/main" id="{2DAB4E56-BE52-5A01-EAD7-973F12A3902F}"/>
              </a:ext>
            </a:extLst>
          </p:cNvPr>
          <p:cNvSpPr>
            <a:spLocks noGrp="1"/>
          </p:cNvSpPr>
          <p:nvPr>
            <p:ph type="sldNum" sz="quarter" idx="12"/>
          </p:nvPr>
        </p:nvSpPr>
        <p:spPr/>
        <p:txBody>
          <a:bodyPr/>
          <a:lstStyle/>
          <a:p>
            <a:fld id="{20730961-A792-448F-8853-147BFAC65948}" type="slidenum">
              <a:rPr lang="de-DE" smtClean="0"/>
              <a:t>9</a:t>
            </a:fld>
            <a:endParaRPr lang="de-DE"/>
          </a:p>
        </p:txBody>
      </p:sp>
    </p:spTree>
    <p:extLst>
      <p:ext uri="{BB962C8B-B14F-4D97-AF65-F5344CB8AC3E}">
        <p14:creationId xmlns:p14="http://schemas.microsoft.com/office/powerpoint/2010/main" val="3694926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2D69658-8DAD-1F17-E944-E5577895A31C}"/>
              </a:ext>
            </a:extLst>
          </p:cNvPr>
          <p:cNvSpPr>
            <a:spLocks noGrp="1"/>
          </p:cNvSpPr>
          <p:nvPr>
            <p:ph type="sldNum" sz="quarter" idx="12"/>
          </p:nvPr>
        </p:nvSpPr>
        <p:spPr/>
        <p:txBody>
          <a:bodyPr/>
          <a:lstStyle/>
          <a:p>
            <a:fld id="{20730961-A792-448F-8853-147BFAC65948}" type="slidenum">
              <a:rPr lang="de-DE" smtClean="0"/>
              <a:t>90</a:t>
            </a:fld>
            <a:endParaRPr lang="de-DE"/>
          </a:p>
        </p:txBody>
      </p:sp>
      <p:sp>
        <p:nvSpPr>
          <p:cNvPr id="3" name="Textfeld 2">
            <a:extLst>
              <a:ext uri="{FF2B5EF4-FFF2-40B4-BE49-F238E27FC236}">
                <a16:creationId xmlns:a16="http://schemas.microsoft.com/office/drawing/2014/main" id="{F789FDEA-68EF-67EC-8F28-14D123CD6576}"/>
              </a:ext>
            </a:extLst>
          </p:cNvPr>
          <p:cNvSpPr txBox="1"/>
          <p:nvPr/>
        </p:nvSpPr>
        <p:spPr>
          <a:xfrm>
            <a:off x="1078713" y="1556792"/>
            <a:ext cx="6518131" cy="2035878"/>
          </a:xfrm>
          <a:prstGeom prst="rect">
            <a:avLst/>
          </a:prstGeom>
          <a:noFill/>
        </p:spPr>
        <p:txBody>
          <a:bodyPr wrap="none" rtlCol="0">
            <a:spAutoFit/>
          </a:bodyPr>
          <a:lstStyle/>
          <a:p>
            <a:r>
              <a:rPr lang="de-DE" sz="2000" b="1" baseline="0" dirty="0">
                <a:latin typeface="Arial" panose="020B0604020202020204" pitchFamily="34" charset="0"/>
                <a:cs typeface="Arial" panose="020B0604020202020204" pitchFamily="34" charset="0"/>
              </a:rPr>
              <a:t>Einstellungspraxis der Polizei</a:t>
            </a:r>
          </a:p>
          <a:p>
            <a:endParaRPr lang="de-DE" sz="2000" baseline="0" dirty="0">
              <a:latin typeface="Arial" panose="020B0604020202020204" pitchFamily="34" charset="0"/>
              <a:cs typeface="Arial" panose="020B0604020202020204" pitchFamily="34" charset="0"/>
            </a:endParaRPr>
          </a:p>
          <a:p>
            <a:pPr>
              <a:lnSpc>
                <a:spcPct val="150000"/>
              </a:lnSpc>
            </a:pPr>
            <a:r>
              <a:rPr lang="de-DE" sz="2000" b="0" baseline="0" dirty="0">
                <a:latin typeface="Arial" panose="020B0604020202020204" pitchFamily="34" charset="0"/>
                <a:cs typeface="Arial" panose="020B0604020202020204" pitchFamily="34" charset="0"/>
              </a:rPr>
              <a:t>Frage nach </a:t>
            </a:r>
            <a:r>
              <a:rPr lang="de-DE" sz="2000" b="0" u="sng" baseline="0" dirty="0">
                <a:latin typeface="Arial" panose="020B0604020202020204" pitchFamily="34" charset="0"/>
                <a:cs typeface="Arial" panose="020B0604020202020204" pitchFamily="34" charset="0"/>
              </a:rPr>
              <a:t>allen</a:t>
            </a:r>
            <a:r>
              <a:rPr lang="de-DE" sz="2000" b="0" baseline="0" dirty="0">
                <a:latin typeface="Arial" panose="020B0604020202020204" pitchFamily="34" charset="0"/>
                <a:cs typeface="Arial" panose="020B0604020202020204" pitchFamily="34" charset="0"/>
              </a:rPr>
              <a:t> bekannten Ermittlungsverfahren</a:t>
            </a:r>
          </a:p>
          <a:p>
            <a:pPr>
              <a:lnSpc>
                <a:spcPct val="150000"/>
              </a:lnSpc>
            </a:pPr>
            <a:r>
              <a:rPr lang="de-DE" sz="2000" b="0" baseline="0" dirty="0">
                <a:latin typeface="Arial" panose="020B0604020202020204" pitchFamily="34" charset="0"/>
                <a:cs typeface="Arial" panose="020B0604020202020204" pitchFamily="34" charset="0"/>
              </a:rPr>
              <a:t>Führungszeugnis und Registerinhalt spielen keine Rolle</a:t>
            </a:r>
          </a:p>
          <a:p>
            <a:pPr>
              <a:lnSpc>
                <a:spcPct val="150000"/>
              </a:lnSpc>
            </a:pPr>
            <a:r>
              <a:rPr lang="de-DE" sz="2000" b="0" baseline="0" dirty="0">
                <a:latin typeface="Arial" panose="020B0604020202020204" pitchFamily="34" charset="0"/>
                <a:cs typeface="Arial" panose="020B0604020202020204" pitchFamily="34" charset="0"/>
              </a:rPr>
              <a:t>Einverständnis mit Akteneinsicht wird eingeholt</a:t>
            </a:r>
          </a:p>
        </p:txBody>
      </p:sp>
    </p:spTree>
    <p:extLst>
      <p:ext uri="{BB962C8B-B14F-4D97-AF65-F5344CB8AC3E}">
        <p14:creationId xmlns:p14="http://schemas.microsoft.com/office/powerpoint/2010/main" val="3520607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91</a:t>
            </a:fld>
            <a:endParaRPr lang="de-DE"/>
          </a:p>
        </p:txBody>
      </p:sp>
      <p:sp>
        <p:nvSpPr>
          <p:cNvPr id="3" name="Textfeld 2">
            <a:extLst>
              <a:ext uri="{FF2B5EF4-FFF2-40B4-BE49-F238E27FC236}">
                <a16:creationId xmlns:a16="http://schemas.microsoft.com/office/drawing/2014/main" id="{94A021FD-756C-FB54-6947-6F29C96825B4}"/>
              </a:ext>
            </a:extLst>
          </p:cNvPr>
          <p:cNvSpPr txBox="1"/>
          <p:nvPr/>
        </p:nvSpPr>
        <p:spPr>
          <a:xfrm>
            <a:off x="1115616" y="1904993"/>
            <a:ext cx="6768752" cy="1524007"/>
          </a:xfrm>
          <a:prstGeom prst="rect">
            <a:avLst/>
          </a:prstGeom>
          <a:noFill/>
        </p:spPr>
        <p:txBody>
          <a:bodyPr wrap="square" rtlCol="0">
            <a:spAutoFit/>
          </a:bodyPr>
          <a:lstStyle/>
          <a:p>
            <a:r>
              <a:rPr lang="de-DE" b="0" dirty="0">
                <a:latin typeface="Arial" panose="020B0604020202020204" pitchFamily="34" charset="0"/>
                <a:cs typeface="Arial" panose="020B0604020202020204" pitchFamily="34" charset="0"/>
              </a:rPr>
              <a:t>Beim Jugendgericht sollten alle Verurteilten darüber informiert werden, ob die Verurteilung im Führungszeugnis steht und darüber, dass wenn dies nicht der Fall ist, sie – mit Ausnahme von Behörden - niemandem Auskunft geben müssen über Ermittlungsverfahren oder Strafverfahren.</a:t>
            </a:r>
          </a:p>
        </p:txBody>
      </p:sp>
    </p:spTree>
    <p:extLst>
      <p:ext uri="{BB962C8B-B14F-4D97-AF65-F5344CB8AC3E}">
        <p14:creationId xmlns:p14="http://schemas.microsoft.com/office/powerpoint/2010/main" val="916208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92</a:t>
            </a:fld>
            <a:endParaRPr lang="de-DE"/>
          </a:p>
        </p:txBody>
      </p:sp>
      <p:sp>
        <p:nvSpPr>
          <p:cNvPr id="3" name="Textfeld 2">
            <a:extLst>
              <a:ext uri="{FF2B5EF4-FFF2-40B4-BE49-F238E27FC236}">
                <a16:creationId xmlns:a16="http://schemas.microsoft.com/office/drawing/2014/main" id="{570CB844-FCB5-39A9-80C9-A55D90B411AB}"/>
              </a:ext>
            </a:extLst>
          </p:cNvPr>
          <p:cNvSpPr txBox="1"/>
          <p:nvPr/>
        </p:nvSpPr>
        <p:spPr>
          <a:xfrm>
            <a:off x="971600" y="1052736"/>
            <a:ext cx="6264696" cy="461665"/>
          </a:xfrm>
          <a:prstGeom prst="rect">
            <a:avLst/>
          </a:prstGeom>
          <a:noFill/>
        </p:spPr>
        <p:txBody>
          <a:bodyPr wrap="square">
            <a:spAutoFit/>
          </a:bodyPr>
          <a:lstStyle/>
          <a:p>
            <a:r>
              <a:rPr lang="de-DE" sz="2400" dirty="0">
                <a:solidFill>
                  <a:srgbClr val="0070C0"/>
                </a:solidFill>
                <a:latin typeface="Arial" panose="020B0604020202020204" pitchFamily="34" charset="0"/>
                <a:cs typeface="Arial" panose="020B0604020202020204" pitchFamily="34" charset="0"/>
              </a:rPr>
              <a:t>Wie bekomme ich ein Führungszeugnis?</a:t>
            </a:r>
          </a:p>
        </p:txBody>
      </p:sp>
    </p:spTree>
    <p:extLst>
      <p:ext uri="{BB962C8B-B14F-4D97-AF65-F5344CB8AC3E}">
        <p14:creationId xmlns:p14="http://schemas.microsoft.com/office/powerpoint/2010/main" val="3032721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93</a:t>
            </a:fld>
            <a:endParaRPr lang="de-DE"/>
          </a:p>
        </p:txBody>
      </p:sp>
      <p:pic>
        <p:nvPicPr>
          <p:cNvPr id="4" name="Grafik 3">
            <a:extLst>
              <a:ext uri="{FF2B5EF4-FFF2-40B4-BE49-F238E27FC236}">
                <a16:creationId xmlns:a16="http://schemas.microsoft.com/office/drawing/2014/main" id="{D8E7DF53-3A2A-E455-C718-91946601A12B}"/>
              </a:ext>
            </a:extLst>
          </p:cNvPr>
          <p:cNvPicPr>
            <a:picLocks noChangeAspect="1"/>
          </p:cNvPicPr>
          <p:nvPr/>
        </p:nvPicPr>
        <p:blipFill>
          <a:blip r:embed="rId2"/>
          <a:stretch>
            <a:fillRect/>
          </a:stretch>
        </p:blipFill>
        <p:spPr>
          <a:xfrm>
            <a:off x="1798462" y="404664"/>
            <a:ext cx="5547075" cy="5646187"/>
          </a:xfrm>
          <a:prstGeom prst="rect">
            <a:avLst/>
          </a:prstGeom>
        </p:spPr>
      </p:pic>
    </p:spTree>
    <p:extLst>
      <p:ext uri="{BB962C8B-B14F-4D97-AF65-F5344CB8AC3E}">
        <p14:creationId xmlns:p14="http://schemas.microsoft.com/office/powerpoint/2010/main" val="743497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94</a:t>
            </a:fld>
            <a:endParaRPr lang="de-DE"/>
          </a:p>
        </p:txBody>
      </p:sp>
      <p:pic>
        <p:nvPicPr>
          <p:cNvPr id="3" name="Inhaltsplatzhalter 5">
            <a:extLst>
              <a:ext uri="{FF2B5EF4-FFF2-40B4-BE49-F238E27FC236}">
                <a16:creationId xmlns:a16="http://schemas.microsoft.com/office/drawing/2014/main" id="{9BFE28AF-7269-A433-899C-B1767F9C74D3}"/>
              </a:ext>
            </a:extLst>
          </p:cNvPr>
          <p:cNvPicPr>
            <a:picLocks noChangeAspect="1"/>
          </p:cNvPicPr>
          <p:nvPr/>
        </p:nvPicPr>
        <p:blipFill>
          <a:blip r:embed="rId3"/>
          <a:stretch>
            <a:fillRect/>
          </a:stretch>
        </p:blipFill>
        <p:spPr>
          <a:xfrm>
            <a:off x="1259632" y="736558"/>
            <a:ext cx="5901655" cy="4874469"/>
          </a:xfrm>
          <a:prstGeom prst="rect">
            <a:avLst/>
          </a:prstGeom>
        </p:spPr>
      </p:pic>
      <p:sp>
        <p:nvSpPr>
          <p:cNvPr id="4" name="Textfeld 3">
            <a:extLst>
              <a:ext uri="{FF2B5EF4-FFF2-40B4-BE49-F238E27FC236}">
                <a16:creationId xmlns:a16="http://schemas.microsoft.com/office/drawing/2014/main" id="{352E0226-A86C-8D48-FE2A-7B396D6D4269}"/>
              </a:ext>
            </a:extLst>
          </p:cNvPr>
          <p:cNvSpPr txBox="1"/>
          <p:nvPr/>
        </p:nvSpPr>
        <p:spPr>
          <a:xfrm rot="20312140">
            <a:off x="268762" y="2764124"/>
            <a:ext cx="8330550" cy="492443"/>
          </a:xfrm>
          <a:prstGeom prst="rect">
            <a:avLst/>
          </a:prstGeom>
          <a:noFill/>
        </p:spPr>
        <p:txBody>
          <a:bodyPr wrap="none" rtlCol="0">
            <a:spAutoFit/>
          </a:bodyPr>
          <a:lstStyle/>
          <a:p>
            <a:r>
              <a:rPr lang="de-DE" sz="2600" b="1" dirty="0">
                <a:solidFill>
                  <a:srgbClr val="C00000"/>
                </a:solidFill>
              </a:rPr>
              <a:t>Gekauft wird ein Online-Wegweiser, kein Führungszeugnis!</a:t>
            </a:r>
          </a:p>
        </p:txBody>
      </p:sp>
    </p:spTree>
    <p:extLst>
      <p:ext uri="{BB962C8B-B14F-4D97-AF65-F5344CB8AC3E}">
        <p14:creationId xmlns:p14="http://schemas.microsoft.com/office/powerpoint/2010/main" val="18229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B1886F-0372-6B92-AD7F-06347C9CA076}"/>
              </a:ext>
            </a:extLst>
          </p:cNvPr>
          <p:cNvSpPr>
            <a:spLocks noGrp="1"/>
          </p:cNvSpPr>
          <p:nvPr>
            <p:ph type="sldNum" sz="quarter" idx="12"/>
          </p:nvPr>
        </p:nvSpPr>
        <p:spPr/>
        <p:txBody>
          <a:bodyPr/>
          <a:lstStyle/>
          <a:p>
            <a:fld id="{20730961-A792-448F-8853-147BFAC65948}" type="slidenum">
              <a:rPr lang="de-DE" smtClean="0"/>
              <a:t>95</a:t>
            </a:fld>
            <a:endParaRPr lang="de-DE"/>
          </a:p>
        </p:txBody>
      </p:sp>
      <p:sp>
        <p:nvSpPr>
          <p:cNvPr id="3" name="Textfeld 2">
            <a:extLst>
              <a:ext uri="{FF2B5EF4-FFF2-40B4-BE49-F238E27FC236}">
                <a16:creationId xmlns:a16="http://schemas.microsoft.com/office/drawing/2014/main" id="{BE8F5103-7E1E-39CD-2A51-7C5B186574E8}"/>
              </a:ext>
            </a:extLst>
          </p:cNvPr>
          <p:cNvSpPr txBox="1"/>
          <p:nvPr/>
        </p:nvSpPr>
        <p:spPr>
          <a:xfrm>
            <a:off x="1069598" y="965632"/>
            <a:ext cx="7404213" cy="4247317"/>
          </a:xfrm>
          <a:prstGeom prst="rect">
            <a:avLst/>
          </a:prstGeom>
          <a:noFill/>
        </p:spPr>
        <p:txBody>
          <a:bodyPr wrap="square">
            <a:spAutoFit/>
          </a:bodyPr>
          <a:lstStyle/>
          <a:p>
            <a:r>
              <a:rPr lang="de-DE" baseline="0" dirty="0">
                <a:latin typeface="Arial" panose="020B0604020202020204" pitchFamily="34" charset="0"/>
                <a:cs typeface="Arial" panose="020B0604020202020204" pitchFamily="34" charset="0"/>
              </a:rPr>
              <a:t>so geht es richtig:</a:t>
            </a:r>
          </a:p>
          <a:p>
            <a:pPr marL="266700" indent="-266700"/>
            <a:endParaRPr lang="de-DE" b="0" baseline="0" dirty="0">
              <a:latin typeface="Arial" panose="020B0604020202020204" pitchFamily="34" charset="0"/>
              <a:cs typeface="Arial" panose="020B0604020202020204" pitchFamily="34" charset="0"/>
            </a:endParaRPr>
          </a:p>
          <a:p>
            <a:pPr marL="285750" indent="-285750">
              <a:buFontTx/>
              <a:buChar char="-"/>
            </a:pPr>
            <a:r>
              <a:rPr lang="de-DE" sz="1800" b="0" baseline="0" dirty="0">
                <a:latin typeface="Arial" panose="020B0604020202020204" pitchFamily="34" charset="0"/>
                <a:cs typeface="Arial" panose="020B0604020202020204" pitchFamily="34" charset="0"/>
              </a:rPr>
              <a:t>Homepage der örtlichen Meldebörde des eigenen Wohnsitzes</a:t>
            </a:r>
          </a:p>
          <a:p>
            <a:pPr marL="285750" indent="-285750">
              <a:buFontTx/>
              <a:buChar char="-"/>
            </a:pPr>
            <a:r>
              <a:rPr lang="de-DE" sz="1800" b="0" baseline="0" dirty="0">
                <a:latin typeface="Arial" panose="020B0604020202020204" pitchFamily="34" charset="0"/>
                <a:cs typeface="Arial" panose="020B0604020202020204" pitchFamily="34" charset="0"/>
              </a:rPr>
              <a:t>Antrag auf Erteilung eines Führungszeugnisses ausfüllen</a:t>
            </a:r>
          </a:p>
          <a:p>
            <a:pPr marL="285750" indent="-285750">
              <a:buFontTx/>
              <a:buChar char="-"/>
            </a:pPr>
            <a:r>
              <a:rPr lang="de-DE" sz="1800" b="0" baseline="0" dirty="0">
                <a:latin typeface="Arial" panose="020B0604020202020204" pitchFamily="34" charset="0"/>
                <a:cs typeface="Arial" panose="020B0604020202020204" pitchFamily="34" charset="0"/>
              </a:rPr>
              <a:t>Antrag ausdrucken</a:t>
            </a:r>
          </a:p>
          <a:p>
            <a:pPr marL="285750" indent="-285750">
              <a:buFontTx/>
              <a:buChar char="-"/>
            </a:pPr>
            <a:r>
              <a:rPr lang="de-DE" sz="1800" b="0" baseline="0" dirty="0">
                <a:latin typeface="Arial" panose="020B0604020202020204" pitchFamily="34" charset="0"/>
                <a:cs typeface="Arial" panose="020B0604020202020204" pitchFamily="34" charset="0"/>
              </a:rPr>
              <a:t>unterschreiben</a:t>
            </a:r>
          </a:p>
          <a:p>
            <a:pPr marL="285750" indent="-285750">
              <a:buFontTx/>
              <a:buChar char="-"/>
            </a:pPr>
            <a:r>
              <a:rPr lang="de-DE" sz="1800" b="0" baseline="0" dirty="0">
                <a:latin typeface="Arial" panose="020B0604020202020204" pitchFamily="34" charset="0"/>
                <a:cs typeface="Arial" panose="020B0604020202020204" pitchFamily="34" charset="0"/>
              </a:rPr>
              <a:t>unterschriebenen Antrag und Personalausweis scannen</a:t>
            </a:r>
          </a:p>
          <a:p>
            <a:pPr marL="285750" indent="-285750">
              <a:buFontTx/>
              <a:buChar char="-"/>
            </a:pPr>
            <a:r>
              <a:rPr lang="de-DE" sz="1800" b="0" baseline="0" dirty="0">
                <a:latin typeface="Arial" panose="020B0604020202020204" pitchFamily="34" charset="0"/>
                <a:cs typeface="Arial" panose="020B0604020202020204" pitchFamily="34" charset="0"/>
              </a:rPr>
              <a:t>beides hochladen</a:t>
            </a:r>
          </a:p>
          <a:p>
            <a:pPr marL="285750" indent="-285750">
              <a:buFontTx/>
              <a:buChar char="-"/>
            </a:pPr>
            <a:r>
              <a:rPr lang="de-DE" sz="1800" b="0" baseline="0" dirty="0">
                <a:latin typeface="Arial" panose="020B0604020202020204" pitchFamily="34" charset="0"/>
                <a:cs typeface="Arial" panose="020B0604020202020204" pitchFamily="34" charset="0"/>
              </a:rPr>
              <a:t>abschicken</a:t>
            </a:r>
          </a:p>
          <a:p>
            <a:pPr marL="285750" indent="-285750">
              <a:buFontTx/>
              <a:buChar char="-"/>
            </a:pPr>
            <a:r>
              <a:rPr lang="de-DE" sz="1800" b="0" baseline="0" dirty="0">
                <a:latin typeface="Arial" panose="020B0604020202020204" pitchFamily="34" charset="0"/>
                <a:cs typeface="Arial" panose="020B0604020202020204" pitchFamily="34" charset="0"/>
              </a:rPr>
              <a:t>bezahlen (13 EUR)</a:t>
            </a:r>
          </a:p>
          <a:p>
            <a:pPr marL="285750" indent="-285750">
              <a:buFontTx/>
              <a:buChar char="-"/>
            </a:pPr>
            <a:r>
              <a:rPr lang="de-DE" sz="1800" b="0" baseline="0" dirty="0">
                <a:latin typeface="Arial" panose="020B0604020202020204" pitchFamily="34" charset="0"/>
                <a:cs typeface="Arial" panose="020B0604020202020204" pitchFamily="34" charset="0"/>
              </a:rPr>
              <a:t>auf Post warten</a:t>
            </a:r>
          </a:p>
          <a:p>
            <a:pPr marL="285750" indent="-285750">
              <a:buFontTx/>
              <a:buChar char="-"/>
            </a:pPr>
            <a:endParaRPr lang="de-DE" sz="1800" b="0" baseline="0" dirty="0">
              <a:latin typeface="Arial" panose="020B0604020202020204" pitchFamily="34" charset="0"/>
              <a:cs typeface="Arial" panose="020B0604020202020204" pitchFamily="34" charset="0"/>
            </a:endParaRPr>
          </a:p>
          <a:p>
            <a:endParaRPr lang="de-DE" sz="1800" b="0" baseline="0" dirty="0">
              <a:latin typeface="Arial" panose="020B0604020202020204" pitchFamily="34" charset="0"/>
              <a:cs typeface="Arial" panose="020B0604020202020204" pitchFamily="34" charset="0"/>
            </a:endParaRPr>
          </a:p>
          <a:p>
            <a:pPr marL="285750" indent="-285750">
              <a:buFontTx/>
              <a:buChar char="-"/>
            </a:pPr>
            <a:endParaRPr lang="de-DE" sz="1800" b="0" baseline="0" dirty="0">
              <a:latin typeface="Arial" panose="020B0604020202020204" pitchFamily="34" charset="0"/>
              <a:cs typeface="Arial" panose="020B0604020202020204" pitchFamily="34" charset="0"/>
            </a:endParaRPr>
          </a:p>
          <a:p>
            <a:endParaRPr lang="de-DE" baseline="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F4857CC2-80E0-3501-17E8-C8880C9FECA1}"/>
              </a:ext>
            </a:extLst>
          </p:cNvPr>
          <p:cNvPicPr>
            <a:picLocks noChangeAspect="1"/>
          </p:cNvPicPr>
          <p:nvPr/>
        </p:nvPicPr>
        <p:blipFill>
          <a:blip r:embed="rId2"/>
          <a:stretch>
            <a:fillRect/>
          </a:stretch>
        </p:blipFill>
        <p:spPr>
          <a:xfrm>
            <a:off x="3913780" y="3935332"/>
            <a:ext cx="4354832" cy="2313068"/>
          </a:xfrm>
          <a:prstGeom prst="rect">
            <a:avLst/>
          </a:prstGeom>
        </p:spPr>
      </p:pic>
    </p:spTree>
    <p:extLst>
      <p:ext uri="{BB962C8B-B14F-4D97-AF65-F5344CB8AC3E}">
        <p14:creationId xmlns:p14="http://schemas.microsoft.com/office/powerpoint/2010/main" val="1751510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CE9B1E9-1F64-D1FF-24F6-0E14BFF8E4D6}"/>
              </a:ext>
            </a:extLst>
          </p:cNvPr>
          <p:cNvSpPr>
            <a:spLocks noGrp="1"/>
          </p:cNvSpPr>
          <p:nvPr>
            <p:ph type="sldNum" sz="quarter" idx="12"/>
          </p:nvPr>
        </p:nvSpPr>
        <p:spPr/>
        <p:txBody>
          <a:bodyPr/>
          <a:lstStyle/>
          <a:p>
            <a:fld id="{20730961-A792-448F-8853-147BFAC65948}" type="slidenum">
              <a:rPr lang="de-DE" smtClean="0"/>
              <a:t>96</a:t>
            </a:fld>
            <a:endParaRPr lang="de-DE"/>
          </a:p>
        </p:txBody>
      </p:sp>
      <p:pic>
        <p:nvPicPr>
          <p:cNvPr id="4" name="Grafik 3">
            <a:extLst>
              <a:ext uri="{FF2B5EF4-FFF2-40B4-BE49-F238E27FC236}">
                <a16:creationId xmlns:a16="http://schemas.microsoft.com/office/drawing/2014/main" id="{F1FE212F-C5A6-3487-130C-6968C75F06B6}"/>
              </a:ext>
            </a:extLst>
          </p:cNvPr>
          <p:cNvPicPr>
            <a:picLocks noChangeAspect="1"/>
          </p:cNvPicPr>
          <p:nvPr/>
        </p:nvPicPr>
        <p:blipFill>
          <a:blip r:embed="rId2"/>
          <a:stretch>
            <a:fillRect/>
          </a:stretch>
        </p:blipFill>
        <p:spPr>
          <a:xfrm>
            <a:off x="1930169" y="151002"/>
            <a:ext cx="4293298" cy="6021250"/>
          </a:xfrm>
          <a:prstGeom prst="rect">
            <a:avLst/>
          </a:prstGeom>
        </p:spPr>
      </p:pic>
    </p:spTree>
    <p:extLst>
      <p:ext uri="{BB962C8B-B14F-4D97-AF65-F5344CB8AC3E}">
        <p14:creationId xmlns:p14="http://schemas.microsoft.com/office/powerpoint/2010/main" val="10100050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D793BCD-E382-BA8E-F4F8-11BD98A0086A}"/>
              </a:ext>
            </a:extLst>
          </p:cNvPr>
          <p:cNvSpPr>
            <a:spLocks noGrp="1"/>
          </p:cNvSpPr>
          <p:nvPr>
            <p:ph type="sldNum" sz="quarter" idx="12"/>
          </p:nvPr>
        </p:nvSpPr>
        <p:spPr/>
        <p:txBody>
          <a:bodyPr/>
          <a:lstStyle/>
          <a:p>
            <a:fld id="{20730961-A792-448F-8853-147BFAC65948}" type="slidenum">
              <a:rPr lang="de-DE" smtClean="0"/>
              <a:t>97</a:t>
            </a:fld>
            <a:endParaRPr lang="de-DE"/>
          </a:p>
        </p:txBody>
      </p:sp>
      <p:sp>
        <p:nvSpPr>
          <p:cNvPr id="6" name="Titel 1">
            <a:extLst>
              <a:ext uri="{FF2B5EF4-FFF2-40B4-BE49-F238E27FC236}">
                <a16:creationId xmlns:a16="http://schemas.microsoft.com/office/drawing/2014/main" id="{23CC86A1-F5F0-FBAB-8899-F2088A6B9874}"/>
              </a:ext>
            </a:extLst>
          </p:cNvPr>
          <p:cNvSpPr>
            <a:spLocks noGrp="1"/>
          </p:cNvSpPr>
          <p:nvPr>
            <p:ph type="title"/>
          </p:nvPr>
        </p:nvSpPr>
        <p:spPr>
          <a:xfrm>
            <a:off x="820953" y="434380"/>
            <a:ext cx="8229600" cy="1371600"/>
          </a:xfrm>
        </p:spPr>
        <p:txBody>
          <a:bodyPr>
            <a:normAutofit/>
          </a:bodyPr>
          <a:lstStyle/>
          <a:p>
            <a:r>
              <a:rPr lang="de-DE" sz="2200" dirty="0">
                <a:latin typeface="+mn-lt"/>
              </a:rPr>
              <a:t>www.bundesjustizamt.de</a:t>
            </a:r>
          </a:p>
        </p:txBody>
      </p:sp>
      <p:pic>
        <p:nvPicPr>
          <p:cNvPr id="7" name="Grafik 6">
            <a:extLst>
              <a:ext uri="{FF2B5EF4-FFF2-40B4-BE49-F238E27FC236}">
                <a16:creationId xmlns:a16="http://schemas.microsoft.com/office/drawing/2014/main" id="{3EE9EDC8-C931-21B6-E373-5AA73F7B5D6D}"/>
              </a:ext>
            </a:extLst>
          </p:cNvPr>
          <p:cNvPicPr>
            <a:picLocks noChangeAspect="1"/>
          </p:cNvPicPr>
          <p:nvPr/>
        </p:nvPicPr>
        <p:blipFill>
          <a:blip r:embed="rId2"/>
          <a:stretch>
            <a:fillRect/>
          </a:stretch>
        </p:blipFill>
        <p:spPr>
          <a:xfrm>
            <a:off x="1259632" y="1556792"/>
            <a:ext cx="6654800" cy="4338964"/>
          </a:xfrm>
          <a:prstGeom prst="rect">
            <a:avLst/>
          </a:prstGeom>
        </p:spPr>
      </p:pic>
    </p:spTree>
    <p:extLst>
      <p:ext uri="{BB962C8B-B14F-4D97-AF65-F5344CB8AC3E}">
        <p14:creationId xmlns:p14="http://schemas.microsoft.com/office/powerpoint/2010/main" val="1257631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DB64B6D-67B5-7C49-243D-51231714EC62}"/>
              </a:ext>
            </a:extLst>
          </p:cNvPr>
          <p:cNvSpPr>
            <a:spLocks noGrp="1"/>
          </p:cNvSpPr>
          <p:nvPr>
            <p:ph type="sldNum" sz="quarter" idx="12"/>
          </p:nvPr>
        </p:nvSpPr>
        <p:spPr/>
        <p:txBody>
          <a:bodyPr/>
          <a:lstStyle/>
          <a:p>
            <a:fld id="{20730961-A792-448F-8853-147BFAC65948}" type="slidenum">
              <a:rPr lang="de-DE" sz="2000" smtClean="0"/>
              <a:t>98</a:t>
            </a:fld>
            <a:endParaRPr lang="de-DE" sz="2000"/>
          </a:p>
        </p:txBody>
      </p:sp>
      <p:sp>
        <p:nvSpPr>
          <p:cNvPr id="3" name="Textfeld 2">
            <a:extLst>
              <a:ext uri="{FF2B5EF4-FFF2-40B4-BE49-F238E27FC236}">
                <a16:creationId xmlns:a16="http://schemas.microsoft.com/office/drawing/2014/main" id="{46DBB70C-6D2C-D464-6DBE-C6A96CD98DBE}"/>
              </a:ext>
            </a:extLst>
          </p:cNvPr>
          <p:cNvSpPr txBox="1"/>
          <p:nvPr/>
        </p:nvSpPr>
        <p:spPr>
          <a:xfrm>
            <a:off x="915652" y="798113"/>
            <a:ext cx="7039363" cy="523220"/>
          </a:xfrm>
          <a:prstGeom prst="rect">
            <a:avLst/>
          </a:prstGeom>
          <a:noFill/>
        </p:spPr>
        <p:txBody>
          <a:bodyPr wrap="none" rtlCol="0">
            <a:spAutoFit/>
          </a:bodyPr>
          <a:lstStyle/>
          <a:p>
            <a:r>
              <a:rPr lang="de-DE" sz="2800" b="1" dirty="0"/>
              <a:t>Strafbefehlsverfahren gegen Heranwachsende</a:t>
            </a:r>
          </a:p>
        </p:txBody>
      </p:sp>
    </p:spTree>
    <p:extLst>
      <p:ext uri="{BB962C8B-B14F-4D97-AF65-F5344CB8AC3E}">
        <p14:creationId xmlns:p14="http://schemas.microsoft.com/office/powerpoint/2010/main" val="20598104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2D7D877-3FDD-5EA0-6828-00E35495809E}"/>
              </a:ext>
            </a:extLst>
          </p:cNvPr>
          <p:cNvSpPr>
            <a:spLocks noGrp="1"/>
          </p:cNvSpPr>
          <p:nvPr>
            <p:ph type="sldNum" sz="quarter" idx="12"/>
          </p:nvPr>
        </p:nvSpPr>
        <p:spPr/>
        <p:txBody>
          <a:bodyPr/>
          <a:lstStyle/>
          <a:p>
            <a:fld id="{20730961-A792-448F-8853-147BFAC65948}" type="slidenum">
              <a:rPr lang="de-DE" smtClean="0"/>
              <a:t>99</a:t>
            </a:fld>
            <a:endParaRPr lang="de-DE"/>
          </a:p>
        </p:txBody>
      </p:sp>
      <p:sp>
        <p:nvSpPr>
          <p:cNvPr id="4" name="Textfeld 3">
            <a:extLst>
              <a:ext uri="{FF2B5EF4-FFF2-40B4-BE49-F238E27FC236}">
                <a16:creationId xmlns:a16="http://schemas.microsoft.com/office/drawing/2014/main" id="{D2EB03A4-0DF5-814D-8012-55530263AC22}"/>
              </a:ext>
            </a:extLst>
          </p:cNvPr>
          <p:cNvSpPr txBox="1"/>
          <p:nvPr/>
        </p:nvSpPr>
        <p:spPr>
          <a:xfrm>
            <a:off x="797369" y="1032067"/>
            <a:ext cx="7997008" cy="2677656"/>
          </a:xfrm>
          <a:prstGeom prst="rect">
            <a:avLst/>
          </a:prstGeom>
          <a:noFill/>
        </p:spPr>
        <p:txBody>
          <a:bodyPr wrap="square">
            <a:spAutoFit/>
          </a:bodyPr>
          <a:lstStyle/>
          <a:p>
            <a:pPr>
              <a:buNone/>
            </a:pPr>
            <a:r>
              <a:rPr lang="de-DE" sz="2000" b="1" dirty="0">
                <a:latin typeface="Arial" panose="020B0604020202020204" pitchFamily="34" charset="0"/>
                <a:cs typeface="Arial" panose="020B0604020202020204" pitchFamily="34" charset="0"/>
              </a:rPr>
              <a:t>§ 79  JGG</a:t>
            </a:r>
          </a:p>
          <a:p>
            <a:pPr>
              <a:buNone/>
            </a:pPr>
            <a:br>
              <a:rPr lang="de-DE" sz="2000" b="1"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Strafbefehl und beschleunigtes Verfahren</a:t>
            </a:r>
          </a:p>
          <a:p>
            <a:pPr>
              <a:buNone/>
            </a:pPr>
            <a:endParaRPr lang="de-DE" b="1" dirty="0">
              <a:latin typeface="Arial" panose="020B0604020202020204" pitchFamily="34" charset="0"/>
              <a:cs typeface="Arial" panose="020B0604020202020204" pitchFamily="34" charset="0"/>
            </a:endParaRPr>
          </a:p>
          <a:p>
            <a:pPr marL="538163" indent="-538163">
              <a:buAutoNum type="arabicParenBoth"/>
            </a:pPr>
            <a:r>
              <a:rPr lang="de-DE" dirty="0">
                <a:effectLst/>
                <a:latin typeface="Arial" panose="020B0604020202020204" pitchFamily="34" charset="0"/>
                <a:cs typeface="Arial" panose="020B0604020202020204" pitchFamily="34" charset="0"/>
              </a:rPr>
              <a:t>Gegen einen </a:t>
            </a:r>
            <a:r>
              <a:rPr lang="de-DE" u="sng" dirty="0">
                <a:effectLst/>
                <a:latin typeface="Arial" panose="020B0604020202020204" pitchFamily="34" charset="0"/>
                <a:cs typeface="Arial" panose="020B0604020202020204" pitchFamily="34" charset="0"/>
              </a:rPr>
              <a:t>Jugendlichen</a:t>
            </a:r>
            <a:r>
              <a:rPr lang="de-DE" dirty="0">
                <a:effectLst/>
                <a:latin typeface="Arial" panose="020B0604020202020204" pitchFamily="34" charset="0"/>
                <a:cs typeface="Arial" panose="020B0604020202020204" pitchFamily="34" charset="0"/>
              </a:rPr>
              <a:t> darf kein Strafbefehl erlassen werden.               </a:t>
            </a:r>
            <a:r>
              <a:rPr lang="de-DE" dirty="0">
                <a:solidFill>
                  <a:srgbClr val="FF0000"/>
                </a:solidFill>
                <a:effectLst/>
                <a:latin typeface="Arial" panose="020B0604020202020204" pitchFamily="34" charset="0"/>
                <a:cs typeface="Arial" panose="020B0604020202020204" pitchFamily="34" charset="0"/>
              </a:rPr>
              <a:t>(gegen Heranwachsende also schon)</a:t>
            </a:r>
          </a:p>
          <a:p>
            <a:endParaRPr lang="de-DE" dirty="0">
              <a:solidFill>
                <a:srgbClr val="FF0000"/>
              </a:solidFill>
              <a:effectLst/>
              <a:latin typeface="Arial" panose="020B0604020202020204" pitchFamily="34" charset="0"/>
              <a:cs typeface="Arial" panose="020B0604020202020204" pitchFamily="34" charset="0"/>
            </a:endParaRPr>
          </a:p>
          <a:p>
            <a:pPr marL="538163" indent="-538163"/>
            <a:r>
              <a:rPr lang="de-DE" dirty="0">
                <a:effectLst/>
                <a:latin typeface="Arial" panose="020B0604020202020204" pitchFamily="34" charset="0"/>
                <a:cs typeface="Arial" panose="020B0604020202020204" pitchFamily="34" charset="0"/>
              </a:rPr>
              <a:t>(2) 	Das beschleunigte Verfahren des allgemeinen Verfahrensrechts ist unzulässig.</a:t>
            </a:r>
          </a:p>
        </p:txBody>
      </p:sp>
    </p:spTree>
    <p:extLst>
      <p:ext uri="{BB962C8B-B14F-4D97-AF65-F5344CB8AC3E}">
        <p14:creationId xmlns:p14="http://schemas.microsoft.com/office/powerpoint/2010/main" val="2715708668"/>
      </p:ext>
    </p:extLst>
  </p:cSld>
  <p:clrMapOvr>
    <a:masterClrMapping/>
  </p:clrMapOvr>
</p:sld>
</file>

<file path=ppt/theme/theme1.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8401</Words>
  <Application>Microsoft Office PowerPoint</Application>
  <PresentationFormat>Bildschirmpräsentation (4:3)</PresentationFormat>
  <Paragraphs>807</Paragraphs>
  <Slides>117</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117</vt:i4>
      </vt:variant>
    </vt:vector>
  </HeadingPairs>
  <TitlesOfParts>
    <vt:vector size="124" baseType="lpstr">
      <vt:lpstr>Arial</vt:lpstr>
      <vt:lpstr>Calibri</vt:lpstr>
      <vt:lpstr>Calibri Light</vt:lpstr>
      <vt:lpstr>Courier New</vt:lpstr>
      <vt:lpstr>Symbol</vt:lpstr>
      <vt:lpstr>Wingdings</vt:lpstr>
      <vt:lpstr>1_Benutzerdefiniertes Design</vt:lpstr>
      <vt:lpstr>Die „Nebenfolgen“ im Jugendstrafrecht – mehr als Sozialstunden und Anti-Gewalt-Training  Welche Nebenfolgen gibt es und welche (un-)beabsichtigten Auswirkungen können diese haben?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Begriffe im Jugendstrafrecht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Mitteilungspflichten</vt:lpstr>
      <vt:lpstr>PowerPoint-Präsentation</vt:lpstr>
      <vt:lpstr>PowerPoint-Präsentation</vt:lpstr>
      <vt:lpstr>Mitteilungen nach: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Begriffe</vt:lpstr>
      <vt:lpstr>unterscheiden:</vt:lpstr>
      <vt:lpstr>PowerPoint-Präsentation</vt:lpstr>
      <vt:lpstr>Im Zentralregister wird erfasst:</vt:lpstr>
      <vt:lpstr>§ 32  Inhalt des Führungszeugnisses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Auskunft aus dem Register</vt:lpstr>
      <vt:lpstr>§ 30a  erweitertes Führungszeugnis</vt:lpstr>
      <vt:lpstr>PowerPoint-Präsentation</vt:lpstr>
      <vt:lpstr>PowerPoint-Präsentation</vt:lpstr>
      <vt:lpstr>PowerPoint-Präsentation</vt:lpstr>
      <vt:lpstr>PowerPoint-Präsentation</vt:lpstr>
      <vt:lpstr>§ 60 Eintragungen in das Erziehungsregister</vt:lpstr>
      <vt:lpstr>§ 60 Eintragungen in das Erziehungsregister</vt:lpstr>
      <vt:lpstr>Dauer der Eintragung</vt:lpstr>
      <vt:lpstr>PowerPoint-Präsentation</vt:lpstr>
      <vt:lpstr>PowerPoint-Präsentation</vt:lpstr>
      <vt:lpstr>PowerPoint-Präsentation</vt:lpstr>
      <vt:lpstr>PowerPoint-Präsentation</vt:lpstr>
      <vt:lpstr>PowerPoint-Präsentation</vt:lpstr>
      <vt:lpstr>PowerPoint-Präsentation</vt:lpstr>
      <vt:lpstr>§ 61 Auskunft aus dem Erziehungsregister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www.bundesjustizamt.de</vt:lpstr>
      <vt:lpstr>PowerPoint-Präsentation</vt:lpstr>
      <vt:lpstr>PowerPoint-Präsentation</vt:lpstr>
      <vt:lpstr>PowerPoint-Präsentation</vt:lpstr>
      <vt:lpstr>PowerPoint-Präsentation</vt:lpstr>
      <vt:lpstr>PowerPoint-Präsentation</vt:lpstr>
      <vt:lpstr>Strafmakel                          Besonderheit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 musste zum Jugendgericht</dc:title>
  <dc:creator>Bernd Klippstein</dc:creator>
  <cp:lastModifiedBy>Bernd Klippstein</cp:lastModifiedBy>
  <cp:revision>77</cp:revision>
  <cp:lastPrinted>2026-03-16T20:27:01Z</cp:lastPrinted>
  <dcterms:created xsi:type="dcterms:W3CDTF">2022-11-17T14:29:01Z</dcterms:created>
  <dcterms:modified xsi:type="dcterms:W3CDTF">2026-03-16T20:30:59Z</dcterms:modified>
</cp:coreProperties>
</file>